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5" r:id="rId5"/>
    <p:sldMasterId id="2147483707" r:id="rId6"/>
    <p:sldMasterId id="2147483721" r:id="rId7"/>
    <p:sldMasterId id="2147483746" r:id="rId8"/>
    <p:sldMasterId id="2147483780" r:id="rId9"/>
  </p:sldMasterIdLst>
  <p:notesMasterIdLst>
    <p:notesMasterId r:id="rId46"/>
  </p:notesMasterIdLst>
  <p:handoutMasterIdLst>
    <p:handoutMasterId r:id="rId47"/>
  </p:handoutMasterIdLst>
  <p:sldIdLst>
    <p:sldId id="258" r:id="rId10"/>
    <p:sldId id="256" r:id="rId11"/>
    <p:sldId id="270" r:id="rId12"/>
    <p:sldId id="269" r:id="rId13"/>
    <p:sldId id="272" r:id="rId14"/>
    <p:sldId id="273" r:id="rId15"/>
    <p:sldId id="260" r:id="rId16"/>
    <p:sldId id="274" r:id="rId17"/>
    <p:sldId id="304" r:id="rId18"/>
    <p:sldId id="305" r:id="rId19"/>
    <p:sldId id="275" r:id="rId20"/>
    <p:sldId id="277" r:id="rId21"/>
    <p:sldId id="276" r:id="rId22"/>
    <p:sldId id="306" r:id="rId23"/>
    <p:sldId id="278" r:id="rId24"/>
    <p:sldId id="283" r:id="rId25"/>
    <p:sldId id="284" r:id="rId26"/>
    <p:sldId id="285" r:id="rId27"/>
    <p:sldId id="286" r:id="rId28"/>
    <p:sldId id="287" r:id="rId29"/>
    <p:sldId id="288" r:id="rId30"/>
    <p:sldId id="290" r:id="rId31"/>
    <p:sldId id="291" r:id="rId32"/>
    <p:sldId id="292" r:id="rId33"/>
    <p:sldId id="293" r:id="rId34"/>
    <p:sldId id="294" r:id="rId35"/>
    <p:sldId id="295" r:id="rId36"/>
    <p:sldId id="296" r:id="rId37"/>
    <p:sldId id="297" r:id="rId38"/>
    <p:sldId id="298" r:id="rId39"/>
    <p:sldId id="299" r:id="rId40"/>
    <p:sldId id="300" r:id="rId41"/>
    <p:sldId id="303" r:id="rId42"/>
    <p:sldId id="302" r:id="rId43"/>
    <p:sldId id="280" r:id="rId44"/>
    <p:sldId id="307" r:id="rId4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B0DA"/>
    <a:srgbClr val="1894C6"/>
    <a:srgbClr val="1584AF"/>
    <a:srgbClr val="106F9F"/>
    <a:srgbClr val="074E84"/>
    <a:srgbClr val="053E6B"/>
    <a:srgbClr val="010717"/>
    <a:srgbClr val="000000"/>
    <a:srgbClr val="0D6FB3"/>
    <a:srgbClr val="004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60" y="180"/>
      </p:cViewPr>
      <p:guideLst/>
    </p:cSldViewPr>
  </p:slideViewPr>
  <p:notesTextViewPr>
    <p:cViewPr>
      <p:scale>
        <a:sx n="3" d="2"/>
        <a:sy n="3" d="2"/>
      </p:scale>
      <p:origin x="0" y="0"/>
    </p:cViewPr>
  </p:notesTextViewPr>
  <p:notesViewPr>
    <p:cSldViewPr snapToGrid="0">
      <p:cViewPr varScale="1">
        <p:scale>
          <a:sx n="89" d="100"/>
          <a:sy n="89" d="100"/>
        </p:scale>
        <p:origin x="212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908858267716534"/>
          <c:y val="2.5428331875182269E-2"/>
          <c:w val="0.81030774278215234"/>
          <c:h val="0.8416746864975212"/>
        </c:manualLayout>
      </c:layout>
      <c:areaChart>
        <c:grouping val="stacked"/>
        <c:varyColors val="0"/>
        <c:ser>
          <c:idx val="0"/>
          <c:order val="0"/>
          <c:tx>
            <c:strRef>
              <c:f>'Workload Adoption Model'!$C$90</c:f>
              <c:strCache>
                <c:ptCount val="1"/>
                <c:pt idx="0">
                  <c:v>Traditonal</c:v>
                </c:pt>
              </c:strCache>
            </c:strRef>
          </c:tx>
          <c:spPr>
            <a:solidFill>
              <a:schemeClr val="tx2"/>
            </a:solidFill>
            <a:ln>
              <a:solidFill>
                <a:schemeClr val="tx2"/>
              </a:solidFill>
            </a:ln>
            <a:effectLst>
              <a:innerShdw blurRad="114300">
                <a:schemeClr val="tx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Model'!$D$90:$N$90</c:f>
              <c:numCache>
                <c:formatCode>0%</c:formatCode>
                <c:ptCount val="11"/>
                <c:pt idx="0">
                  <c:v>0.88364596176913668</c:v>
                </c:pt>
                <c:pt idx="1">
                  <c:v>0.89477893664210506</c:v>
                </c:pt>
                <c:pt idx="2">
                  <c:v>0.87556696617554397</c:v>
                </c:pt>
                <c:pt idx="3">
                  <c:v>0.84916410724832503</c:v>
                </c:pt>
                <c:pt idx="4">
                  <c:v>0.81628964087771561</c:v>
                </c:pt>
                <c:pt idx="5">
                  <c:v>0.77085496391818276</c:v>
                </c:pt>
                <c:pt idx="6">
                  <c:v>0.71406213486725134</c:v>
                </c:pt>
                <c:pt idx="7">
                  <c:v>0.65281789517387123</c:v>
                </c:pt>
                <c:pt idx="8">
                  <c:v>0.58572691955408163</c:v>
                </c:pt>
                <c:pt idx="9">
                  <c:v>0.51367323350196803</c:v>
                </c:pt>
                <c:pt idx="10">
                  <c:v>0.43665001942949899</c:v>
                </c:pt>
              </c:numCache>
            </c:numRef>
          </c:val>
          <c:extLst>
            <c:ext xmlns:c16="http://schemas.microsoft.com/office/drawing/2014/chart" uri="{C3380CC4-5D6E-409C-BE32-E72D297353CC}">
              <c16:uniqueId val="{00000000-EFC4-4C9F-A07A-81CFA5AF1A28}"/>
            </c:ext>
          </c:extLst>
        </c:ser>
        <c:ser>
          <c:idx val="1"/>
          <c:order val="1"/>
          <c:tx>
            <c:strRef>
              <c:f>'Workload Adoption Model'!$C$91</c:f>
              <c:strCache>
                <c:ptCount val="1"/>
                <c:pt idx="0">
                  <c:v>Migrated to IaaS</c:v>
                </c:pt>
              </c:strCache>
            </c:strRef>
          </c:tx>
          <c:spPr>
            <a:solidFill>
              <a:schemeClr val="accent2"/>
            </a:solidFill>
            <a:ln>
              <a:noFill/>
            </a:ln>
            <a:effectLst>
              <a:innerShdw blurRad="114300">
                <a:schemeClr val="accent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Model'!$D$91:$N$91</c:f>
              <c:numCache>
                <c:formatCode>0%</c:formatCode>
                <c:ptCount val="11"/>
                <c:pt idx="0">
                  <c:v>1.1185391921128314E-2</c:v>
                </c:pt>
                <c:pt idx="1">
                  <c:v>2.8187187641243346E-2</c:v>
                </c:pt>
                <c:pt idx="2">
                  <c:v>4.8924904263015247E-2</c:v>
                </c:pt>
                <c:pt idx="3">
                  <c:v>7.1756526252422348E-2</c:v>
                </c:pt>
                <c:pt idx="4">
                  <c:v>9.5403563312879719E-2</c:v>
                </c:pt>
                <c:pt idx="5">
                  <c:v>0.11888751735912706</c:v>
                </c:pt>
                <c:pt idx="6">
                  <c:v>0.14466233112258584</c:v>
                </c:pt>
                <c:pt idx="7">
                  <c:v>0.16640448029722299</c:v>
                </c:pt>
                <c:pt idx="8">
                  <c:v>0.1844316323294222</c:v>
                </c:pt>
                <c:pt idx="9">
                  <c:v>0.19906135955555301</c:v>
                </c:pt>
                <c:pt idx="10">
                  <c:v>0.21060567037617284</c:v>
                </c:pt>
              </c:numCache>
            </c:numRef>
          </c:val>
          <c:extLst>
            <c:ext xmlns:c16="http://schemas.microsoft.com/office/drawing/2014/chart" uri="{C3380CC4-5D6E-409C-BE32-E72D297353CC}">
              <c16:uniqueId val="{00000001-EFC4-4C9F-A07A-81CFA5AF1A28}"/>
            </c:ext>
          </c:extLst>
        </c:ser>
        <c:ser>
          <c:idx val="2"/>
          <c:order val="2"/>
          <c:tx>
            <c:strRef>
              <c:f>'Workload Adoption Model'!$C$92</c:f>
              <c:strCache>
                <c:ptCount val="1"/>
                <c:pt idx="0">
                  <c:v>Replaced to Cloud</c:v>
                </c:pt>
              </c:strCache>
            </c:strRef>
          </c:tx>
          <c:spPr>
            <a:solidFill>
              <a:schemeClr val="accent4"/>
            </a:solidFill>
            <a:ln>
              <a:solidFill>
                <a:schemeClr val="accent5"/>
              </a:solidFill>
            </a:ln>
            <a:effectLst>
              <a:innerShdw blurRad="114300">
                <a:schemeClr val="accent4">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Model'!$D$92:$N$92</c:f>
              <c:numCache>
                <c:formatCode>0%</c:formatCode>
                <c:ptCount val="11"/>
                <c:pt idx="0">
                  <c:v>0.10516864630973502</c:v>
                </c:pt>
                <c:pt idx="1">
                  <c:v>0.12557080117387306</c:v>
                </c:pt>
                <c:pt idx="2">
                  <c:v>0.1514539054591264</c:v>
                </c:pt>
                <c:pt idx="3">
                  <c:v>0.18234098330041421</c:v>
                </c:pt>
                <c:pt idx="4">
                  <c:v>0.21766385282183628</c:v>
                </c:pt>
                <c:pt idx="5">
                  <c:v>0.25678066018074441</c:v>
                </c:pt>
                <c:pt idx="6">
                  <c:v>0.29988738189026121</c:v>
                </c:pt>
                <c:pt idx="7">
                  <c:v>0.34609481468550396</c:v>
                </c:pt>
                <c:pt idx="8">
                  <c:v>0.39448379839877656</c:v>
                </c:pt>
                <c:pt idx="9">
                  <c:v>0.44413612693007698</c:v>
                </c:pt>
                <c:pt idx="10">
                  <c:v>0.49416387550637009</c:v>
                </c:pt>
              </c:numCache>
            </c:numRef>
          </c:val>
          <c:extLst>
            <c:ext xmlns:c16="http://schemas.microsoft.com/office/drawing/2014/chart" uri="{C3380CC4-5D6E-409C-BE32-E72D297353CC}">
              <c16:uniqueId val="{00000002-EFC4-4C9F-A07A-81CFA5AF1A28}"/>
            </c:ext>
          </c:extLst>
        </c:ser>
        <c:ser>
          <c:idx val="3"/>
          <c:order val="3"/>
          <c:tx>
            <c:strRef>
              <c:f>'Workload Adoption Model'!$C$93</c:f>
              <c:strCache>
                <c:ptCount val="1"/>
                <c:pt idx="0">
                  <c:v>Net New Cloud</c:v>
                </c:pt>
              </c:strCache>
            </c:strRef>
          </c:tx>
          <c:spPr>
            <a:solidFill>
              <a:schemeClr val="accent6"/>
            </a:solidFill>
            <a:ln>
              <a:solidFill>
                <a:schemeClr val="accent6"/>
              </a:solidFill>
            </a:ln>
            <a:effectLst>
              <a:innerShdw blurRad="114300">
                <a:schemeClr val="accent6">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Model'!$D$93:$N$93</c:f>
              <c:numCache>
                <c:formatCode>0%</c:formatCode>
                <c:ptCount val="11"/>
                <c:pt idx="0">
                  <c:v>0</c:v>
                </c:pt>
                <c:pt idx="1">
                  <c:v>2.6135267553888519E-2</c:v>
                </c:pt>
                <c:pt idx="2">
                  <c:v>5.7385586179217588E-2</c:v>
                </c:pt>
                <c:pt idx="3">
                  <c:v>0.1022283435280579</c:v>
                </c:pt>
                <c:pt idx="4">
                  <c:v>0.17115676567820978</c:v>
                </c:pt>
                <c:pt idx="5">
                  <c:v>0.26130965991218097</c:v>
                </c:pt>
                <c:pt idx="6">
                  <c:v>0.3666084184817025</c:v>
                </c:pt>
                <c:pt idx="7">
                  <c:v>0.49184144044427364</c:v>
                </c:pt>
                <c:pt idx="8">
                  <c:v>0.62973675858676392</c:v>
                </c:pt>
                <c:pt idx="9">
                  <c:v>0.78609136396099411</c:v>
                </c:pt>
                <c:pt idx="10">
                  <c:v>0.96242885835870406</c:v>
                </c:pt>
              </c:numCache>
            </c:numRef>
          </c:val>
          <c:extLst>
            <c:ext xmlns:c16="http://schemas.microsoft.com/office/drawing/2014/chart" uri="{C3380CC4-5D6E-409C-BE32-E72D297353CC}">
              <c16:uniqueId val="{00000003-EFC4-4C9F-A07A-81CFA5AF1A28}"/>
            </c:ext>
          </c:extLst>
        </c:ser>
        <c:dLbls>
          <c:showLegendKey val="0"/>
          <c:showVal val="0"/>
          <c:showCatName val="0"/>
          <c:showSerName val="0"/>
          <c:showPercent val="0"/>
          <c:showBubbleSize val="0"/>
        </c:dLbls>
        <c:axId val="578271888"/>
        <c:axId val="578262088"/>
      </c:areaChart>
      <c:catAx>
        <c:axId val="578271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ru-RU"/>
          </a:p>
        </c:txPr>
        <c:crossAx val="578262088"/>
        <c:crosses val="autoZero"/>
        <c:auto val="1"/>
        <c:lblAlgn val="ctr"/>
        <c:lblOffset val="100"/>
        <c:noMultiLvlLbl val="0"/>
      </c:catAx>
      <c:valAx>
        <c:axId val="578262088"/>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1600" b="1" dirty="0"/>
                  <a:t>% of 2010 App Portfolio</a:t>
                </a:r>
              </a:p>
            </c:rich>
          </c:tx>
          <c:layout>
            <c:manualLayout>
              <c:xMode val="edge"/>
              <c:yMode val="edge"/>
              <c:x val="5.5555555555555558E-3"/>
              <c:y val="0.1927004957713619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ru-RU"/>
          </a:p>
        </c:txPr>
        <c:crossAx val="578271888"/>
        <c:crosses val="autoZero"/>
        <c:crossBetween val="midCat"/>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200" b="0" i="0" u="none" strike="noStrike" kern="1200" baseline="0">
                <a:solidFill>
                  <a:schemeClr val="tx1">
                    <a:lumMod val="65000"/>
                    <a:lumOff val="35000"/>
                  </a:schemeClr>
                </a:solidFill>
                <a:latin typeface="+mn-lt"/>
                <a:ea typeface="+mn-ea"/>
                <a:cs typeface="+mn-cs"/>
              </a:defRPr>
            </a:pPr>
            <a:endParaRPr lang="ru-RU"/>
          </a:p>
        </c:txPr>
      </c:dTable>
      <c:spPr>
        <a:noFill/>
        <a:ln>
          <a:noFill/>
        </a:ln>
        <a:effectLst/>
      </c:spPr>
    </c:plotArea>
    <c:plotVisOnly val="1"/>
    <c:dispBlanksAs val="zero"/>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4">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a:lumMod val="50000"/>
      </cs:styleClr>
    </cs:fontRef>
    <cs:defRPr sz="10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
  <cs:dataPoint3D>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D657D-9A86-4ADA-AC9D-7A11CF36D20B}" type="datetimeFigureOut">
              <a:rPr lang="ru-RU" smtClean="0"/>
              <a:t>20.03.2015</a:t>
            </a:fld>
            <a:endParaRPr lang="ru-R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536D45-F5D9-4EAB-B375-9C5024948C44}" type="slidenum">
              <a:rPr lang="ru-RU" smtClean="0"/>
              <a:t>‹#›</a:t>
            </a:fld>
            <a:endParaRPr lang="ru-RU"/>
          </a:p>
        </p:txBody>
      </p:sp>
    </p:spTree>
    <p:extLst>
      <p:ext uri="{BB962C8B-B14F-4D97-AF65-F5344CB8AC3E}">
        <p14:creationId xmlns:p14="http://schemas.microsoft.com/office/powerpoint/2010/main" val="2446585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D34E4-998E-42CE-B062-BC8B5973F56E}" type="datetimeFigureOut">
              <a:rPr lang="ru-RU" smtClean="0"/>
              <a:t>20.03.2015</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C950F-5AD8-4354-AE3A-C7B3A1479461}" type="slidenum">
              <a:rPr lang="ru-RU" smtClean="0"/>
              <a:t>‹#›</a:t>
            </a:fld>
            <a:endParaRPr lang="ru-RU"/>
          </a:p>
        </p:txBody>
      </p:sp>
    </p:spTree>
    <p:extLst>
      <p:ext uri="{BB962C8B-B14F-4D97-AF65-F5344CB8AC3E}">
        <p14:creationId xmlns:p14="http://schemas.microsoft.com/office/powerpoint/2010/main" val="53119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350744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Timing: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2 minutes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Purpose: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Share stories of customers that are reimagining their business using Microsoft technology. Select the stories that will resonate best with your customer. Additional customer case studies and references may be found at http://erdesk.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Key Points: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Customer Profile: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Emirates is an international airline based in Dubai, United Arab Emirates. It operates more than 2,500 flights per week to 126 cities in 74 countries across six continents.</a:t>
            </a:r>
          </a:p>
          <a:p>
            <a:pPr marL="174982" marR="0" lvl="0" indent="-174982"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Business goal: </a:t>
            </a:r>
          </a:p>
          <a:p>
            <a:pPr marL="174982" marR="0" lvl="0" indent="-174982"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Tactics:</a:t>
            </a: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Results:</a:t>
            </a: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Additional Information: </a:t>
            </a:r>
            <a:r>
              <a:rPr kumimoji="0" lang="en-US" sz="800" b="0" i="0" u="sng" strike="noStrike" kern="1200" cap="none" spc="0" normalizeH="0" baseline="0" noProof="0" dirty="0" err="1" smtClean="0">
                <a:ln>
                  <a:noFill/>
                </a:ln>
                <a:solidFill>
                  <a:prstClr val="black"/>
                </a:solidFill>
                <a:effectLst/>
                <a:uLnTx/>
                <a:uFillTx/>
                <a:latin typeface="Calibri" panose="020F0502020204030204"/>
                <a:ea typeface="+mn-ea"/>
                <a:cs typeface="+mn-cs"/>
              </a:rPr>
              <a:t>workingon</a:t>
            </a:r>
            <a:r>
              <a:rPr kumimoji="0" lang="en-US" sz="800" b="0" i="0" u="sng" strike="noStrike" kern="1200" cap="none" spc="0" normalizeH="0" baseline="0" noProof="0" dirty="0" smtClean="0">
                <a:ln>
                  <a:noFill/>
                </a:ln>
                <a:solidFill>
                  <a:prstClr val="black"/>
                </a:solidFill>
                <a:effectLst/>
                <a:uLnTx/>
                <a:uFillTx/>
                <a:latin typeface="Calibri" panose="020F0502020204030204"/>
                <a:ea typeface="+mn-ea"/>
                <a:cs typeface="+mn-cs"/>
              </a:rPr>
              <a:t> case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latin typeface="Segoe UI" panose="020B0502040204020203" pitchFamily="34" charset="0"/>
              </a:rPr>
              <a:pPr/>
              <a:t>20</a:t>
            </a:fld>
            <a:endParaRPr lang="en-US" dirty="0">
              <a:solidFill>
                <a:prstClr val="black"/>
              </a:solidFill>
              <a:latin typeface="Segoe UI" panose="020B0502040204020203" pitchFamily="34" charset="0"/>
            </a:endParaRPr>
          </a:p>
        </p:txBody>
      </p:sp>
    </p:spTree>
    <p:extLst>
      <p:ext uri="{BB962C8B-B14F-4D97-AF65-F5344CB8AC3E}">
        <p14:creationId xmlns:p14="http://schemas.microsoft.com/office/powerpoint/2010/main" val="151008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Purpose: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Share stories of customers that are reimagining their business using Microsoft technology. Select the stories that will resonate best with your customer. Additional customer case studies and references may be found at http://erdesk.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Key Points: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Customer Profile: </a:t>
            </a:r>
            <a:r>
              <a:rPr lang="en-US" sz="800" dirty="0" smtClean="0"/>
              <a:t>Jägermeister is a German liqueur</a:t>
            </a:r>
            <a:r>
              <a:rPr lang="en-US" sz="800" baseline="0" dirty="0" smtClean="0"/>
              <a:t> that is very popular with younger drinkers, and their website is squarely targeted at this demographic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Business goal: </a:t>
            </a:r>
            <a:r>
              <a:rPr kumimoji="0" lang="en-US" sz="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Enabling consumers with the ability to c</a:t>
            </a:r>
            <a:r>
              <a:rPr lang="en-US" sz="800" dirty="0" err="1" smtClean="0"/>
              <a:t>apture</a:t>
            </a:r>
            <a:r>
              <a:rPr lang="en-US" sz="800" dirty="0" smtClean="0"/>
              <a:t> your legendary night out with friends through </a:t>
            </a:r>
            <a:r>
              <a:rPr lang="en-US" sz="800" dirty="0" err="1" smtClean="0"/>
              <a:t>JägerBonds</a:t>
            </a:r>
            <a:r>
              <a:rPr lang="en-US" sz="800" dirty="0" smtClean="0"/>
              <a:t>. From first shot to last call, the pictures, videos and posts everyone shares are turned into an epic music video.</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Tactics: </a:t>
            </a:r>
            <a:r>
              <a:rPr lang="en-US" sz="800" baseline="0" dirty="0" smtClean="0"/>
              <a:t>Both the website and the app run on Azure.</a:t>
            </a:r>
            <a:endParaRPr lang="en-US" sz="800" dirty="0" smtClean="0"/>
          </a:p>
          <a:p>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Results: </a:t>
            </a:r>
            <a:r>
              <a:rPr lang="en-US" sz="800" dirty="0" smtClean="0"/>
              <a:t>The</a:t>
            </a:r>
            <a:r>
              <a:rPr lang="en-US" sz="800" baseline="0" dirty="0" smtClean="0"/>
              <a:t> app gives </a:t>
            </a:r>
            <a:r>
              <a:rPr lang="en-US" sz="800" dirty="0" smtClean="0"/>
              <a:t>customers a reason to use the app again and again,</a:t>
            </a:r>
            <a:r>
              <a:rPr lang="en-US" sz="800" baseline="0" dirty="0" smtClean="0"/>
              <a:t> driving brand awareness and loyalty – by associating the brand with a great time out.</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77748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latin typeface="Segoe UI" panose="020B0502040204020203" pitchFamily="34" charset="0"/>
              </a:rPr>
              <a:pPr/>
              <a:t>21</a:t>
            </a:fld>
            <a:endParaRPr lang="en-US" dirty="0">
              <a:solidFill>
                <a:prstClr val="black"/>
              </a:solidFill>
              <a:latin typeface="Segoe UI" panose="020B0502040204020203" pitchFamily="34" charset="0"/>
            </a:endParaRPr>
          </a:p>
        </p:txBody>
      </p:sp>
    </p:spTree>
    <p:extLst>
      <p:ext uri="{BB962C8B-B14F-4D97-AF65-F5344CB8AC3E}">
        <p14:creationId xmlns:p14="http://schemas.microsoft.com/office/powerpoint/2010/main" val="312801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MSIT looking at using Hybrid Connections for business apps. Good traction with Nordstrom on e-commerce </a:t>
            </a:r>
            <a:endParaRPr lang="en-US" dirty="0" smtClean="0"/>
          </a:p>
          <a:p>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27375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3/21/2015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77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3/21/2015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4876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3/21/2015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72260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MSIT looking at using Hybrid Connections for business apps. Good traction with Nordstrom on e-commerce </a:t>
            </a:r>
            <a:endParaRPr lang="en-US" dirty="0" smtClean="0"/>
          </a:p>
          <a:p>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2090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974580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71729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71009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507061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Azure can be purchased either directly from Microsoft.com, or with an EA.</a:t>
            </a:r>
          </a:p>
          <a:p>
            <a:endParaRPr lang="en-US" baseline="0" dirty="0" smtClean="0"/>
          </a:p>
          <a:p>
            <a:r>
              <a:rPr lang="en-US" baseline="0" dirty="0" smtClean="0"/>
              <a:t>When Azure is available in Open, there will be another option available, and one that is familiar to tens of thousands of partners.</a:t>
            </a:r>
          </a:p>
          <a:p>
            <a:endParaRPr lang="en-US" baseline="0" dirty="0" smtClean="0"/>
          </a:p>
          <a:p>
            <a:r>
              <a:rPr lang="en-US" baseline="0" dirty="0" smtClean="0"/>
              <a:t>Each purchasing path has advantages and will be right for different types of partners and customers. Open is simply another option that has the benefits we discussed on the previous slide.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07B766D-34D2-4976-A3DD-B0EB46A9EE99}" type="datetime8">
              <a:rPr lang="en-US" smtClean="0">
                <a:solidFill>
                  <a:prstClr val="black"/>
                </a:solidFill>
              </a:rPr>
              <a:pPr/>
              <a:t>3/21/2015 4:04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65227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34569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406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78565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92033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752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this to explain all the Azure building blocks – the compute services at the top and then the other blocks of services – data, networking, Apps….  OR you can go with the next set of slides…  YOUR CHOICE…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3/21/2015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96916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defRPr/>
            </a:pP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A28030-5D59-4E14-AFE9-B93D391AF3AF}" type="datetime1">
              <a:rPr lang="en-US" smtClean="0">
                <a:solidFill>
                  <a:prstClr val="black"/>
                </a:solidFill>
              </a:rPr>
              <a:pPr>
                <a:defRPr/>
              </a:pPr>
              <a:t>3/21/2015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16</a:t>
            </a:fld>
            <a:endParaRPr lang="en-US" dirty="0">
              <a:solidFill>
                <a:prstClr val="black"/>
              </a:solidFill>
            </a:endParaRPr>
          </a:p>
        </p:txBody>
      </p:sp>
    </p:spTree>
    <p:extLst>
      <p:ext uri="{BB962C8B-B14F-4D97-AF65-F5344CB8AC3E}">
        <p14:creationId xmlns:p14="http://schemas.microsoft.com/office/powerpoint/2010/main" val="3317805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Airlines are using the platform to reach customer and host critical application. </a:t>
            </a:r>
          </a:p>
          <a:p>
            <a:r>
              <a:rPr lang="en-US" baseline="0" dirty="0" smtClean="0"/>
              <a:t>Digital agencies (like Hogarth) are using Websites as a core platform on which they built solutions</a:t>
            </a:r>
          </a:p>
          <a:p>
            <a:r>
              <a:rPr lang="en-US" baseline="0" dirty="0" smtClean="0"/>
              <a:t>MSIT looking at using Hybrid Connections for business apps. Good traction with Nordstrom on e-commerce </a:t>
            </a:r>
          </a:p>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3/21/2015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37979791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5.xml"/><Relationship Id="rId5" Type="http://schemas.openxmlformats.org/officeDocument/2006/relationships/image" Target="../media/image32.jpg"/><Relationship Id="rId4" Type="http://schemas.openxmlformats.org/officeDocument/2006/relationships/image" Target="../media/image3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3.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hyperlink" Target="http://msdevcon.ru/" TargetMode="Externa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6.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6.xml"/><Relationship Id="rId4" Type="http://schemas.microsoft.com/office/2007/relationships/hdphoto" Target="../media/hdphoto4.wdp"/></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2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4.xml"/><Relationship Id="rId4" Type="http://schemas.openxmlformats.org/officeDocument/2006/relationships/tags" Target="../tags/tag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g"/><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smtClean="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smtClean="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smtClean="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55502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62538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70907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11685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195646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66483355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29377893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87042740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7650418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8565512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0613889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0973414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248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429412334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11556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12482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58016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01634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79754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394047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5166703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a:defRPr/>
            </a:pPr>
            <a:r>
              <a:rPr lang="en-US" sz="7200" dirty="0">
                <a:solidFill>
                  <a:srgbClr val="FFFFFF"/>
                </a:solidFill>
                <a:latin typeface="Segoe UI Light"/>
              </a:rPr>
              <a:t>#</a:t>
            </a:r>
            <a:r>
              <a:rPr lang="en-US" sz="7200" dirty="0" err="1">
                <a:solidFill>
                  <a:srgbClr val="FFFFFF"/>
                </a:solidFill>
                <a:latin typeface="Segoe UI Light"/>
              </a:rPr>
              <a:t>wincamp</a:t>
            </a:r>
            <a:endParaRPr lang="en-US" sz="7200" dirty="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3603534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234227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0"/>
            <a:endParaRPr lang="en-US" dirty="0" smtClean="0"/>
          </a:p>
        </p:txBody>
      </p:sp>
    </p:spTree>
    <p:extLst>
      <p:ext uri="{BB962C8B-B14F-4D97-AF65-F5344CB8AC3E}">
        <p14:creationId xmlns:p14="http://schemas.microsoft.com/office/powerpoint/2010/main" val="73363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42243850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dirty="0">
                <a:solidFill>
                  <a:srgbClr val="FFFFFF"/>
                </a:solidFill>
                <a:ea typeface="Segoe UI Symbol" panose="020B0502040204020203" pitchFamily="34" charset="0"/>
              </a:rPr>
              <a:t></a:t>
            </a:r>
            <a:endParaRPr lang="ru-RU" dirty="0">
              <a:solidFill>
                <a:srgbClr val="FFFFFF"/>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Tree>
    <p:extLst>
      <p:ext uri="{BB962C8B-B14F-4D97-AF65-F5344CB8AC3E}">
        <p14:creationId xmlns:p14="http://schemas.microsoft.com/office/powerpoint/2010/main" val="6174328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18502770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spTree>
    <p:extLst>
      <p:ext uri="{BB962C8B-B14F-4D97-AF65-F5344CB8AC3E}">
        <p14:creationId xmlns:p14="http://schemas.microsoft.com/office/powerpoint/2010/main" val="3765203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656855408"/>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57679213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12572873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3149878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4833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1772977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32438102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4785773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8739135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364568924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92088050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43772042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3"/>
            <a:ext cx="2844800" cy="365125"/>
          </a:xfrm>
          <a:prstGeom prst="rect">
            <a:avLst/>
          </a:prstGeom>
        </p:spPr>
        <p:txBody>
          <a:bodyPr lIns="121883" tIns="60941" rIns="121883" bIns="60941"/>
          <a:lstStyle/>
          <a:p>
            <a:fld id="{00B0806A-3FF6-4D4F-A34C-75A45DBA47E5}" type="datetimeFigureOut">
              <a:rPr lang="ru-RU">
                <a:solidFill>
                  <a:prstClr val="black"/>
                </a:solidFill>
              </a:rPr>
              <a:pPr/>
              <a:t>21.03.2015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3"/>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3"/>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3"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3943400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954931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0083450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a:t>
            </a:r>
            <a:r>
              <a:rPr lang="en-US" sz="1050" dirty="0" smtClean="0">
                <a:solidFill>
                  <a:schemeClr val="bg1">
                    <a:lumMod val="75000"/>
                  </a:schemeClr>
                </a:solidFill>
              </a:rPr>
              <a:t>2015 </a:t>
            </a:r>
            <a:r>
              <a:rPr lang="en-US" sz="1050" dirty="0">
                <a:solidFill>
                  <a:schemeClr val="bg1">
                    <a:lumMod val="7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2679257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a:prstGeom prst="rect">
            <a:avLst/>
          </a:prstGeo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76416393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2228541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a:prstGeom prst="rect">
            <a:avLst/>
          </a:prstGeo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2" y="4343407"/>
            <a:ext cx="7515594" cy="443199"/>
          </a:xfrm>
          <a:prstGeom prst="rect">
            <a:avLst/>
          </a:prstGeo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53" y="6364653"/>
            <a:ext cx="1596068"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4" y="228602"/>
            <a:ext cx="2498478" cy="290339"/>
          </a:xfrm>
          <a:prstGeom prst="rect">
            <a:avLst/>
          </a:prstGeom>
        </p:spPr>
      </p:pic>
    </p:spTree>
    <p:extLst>
      <p:ext uri="{BB962C8B-B14F-4D97-AF65-F5344CB8AC3E}">
        <p14:creationId xmlns:p14="http://schemas.microsoft.com/office/powerpoint/2010/main" val="102643972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0137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06456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bg2">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3991568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499603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842194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105404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6833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smtClean="0"/>
              <a:t>Click to edit Master text styles</a:t>
            </a:r>
          </a:p>
        </p:txBody>
      </p:sp>
    </p:spTree>
    <p:extLst>
      <p:ext uri="{BB962C8B-B14F-4D97-AF65-F5344CB8AC3E}">
        <p14:creationId xmlns:p14="http://schemas.microsoft.com/office/powerpoint/2010/main" val="89789872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967541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233164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44244026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514952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5424577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16986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67215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399658285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2610639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smtClean="0"/>
              <a:t>Click to edit Master text styles</a:t>
            </a:r>
          </a:p>
        </p:txBody>
      </p:sp>
    </p:spTree>
    <p:extLst>
      <p:ext uri="{BB962C8B-B14F-4D97-AF65-F5344CB8AC3E}">
        <p14:creationId xmlns:p14="http://schemas.microsoft.com/office/powerpoint/2010/main" val="3248656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99703338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6257329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28572612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20122221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11092962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475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2357726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13598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05959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685240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smtClean="0"/>
              <a:t>Thank you</a:t>
            </a:r>
            <a:endParaRPr lang="en-US" dirty="0"/>
          </a:p>
        </p:txBody>
      </p:sp>
    </p:spTree>
    <p:extLst>
      <p:ext uri="{BB962C8B-B14F-4D97-AF65-F5344CB8AC3E}">
        <p14:creationId xmlns:p14="http://schemas.microsoft.com/office/powerpoint/2010/main" val="327024798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204636"/>
            <a:ext cx="11653521" cy="1520916"/>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152082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8" cy="931209"/>
          </a:xfrm>
        </p:spPr>
        <p:txBody>
          <a:bodyPr/>
          <a:lstStyle>
            <a:lvl1pPr>
              <a:defRPr sz="541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8" cy="1131079"/>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63" indent="-4031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6"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7" indent="-3364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3" name="Picture 2"/>
          <p:cNvPicPr>
            <a:picLocks noChangeAspect="1"/>
          </p:cNvPicPr>
          <p:nvPr userDrawn="1"/>
        </p:nvPicPr>
        <p:blipFill>
          <a:blip r:embed="rId3"/>
          <a:stretch>
            <a:fillRect/>
          </a:stretch>
        </p:blipFill>
        <p:spPr>
          <a:xfrm>
            <a:off x="301628" y="5992337"/>
            <a:ext cx="2865368" cy="743776"/>
          </a:xfrm>
          <a:prstGeom prst="rect">
            <a:avLst/>
          </a:prstGeom>
        </p:spPr>
      </p:pic>
    </p:spTree>
    <p:extLst>
      <p:ext uri="{BB962C8B-B14F-4D97-AF65-F5344CB8AC3E}">
        <p14:creationId xmlns:p14="http://schemas.microsoft.com/office/powerpoint/2010/main" val="2961252448"/>
      </p:ext>
    </p:extLst>
  </p:cSld>
  <p:clrMapOvr>
    <a:masterClrMapping/>
  </p:clrMapOvr>
  <p:transition>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748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4"/>
            <a:ext cx="2844800" cy="365125"/>
          </a:xfrm>
          <a:prstGeom prst="rect">
            <a:avLst/>
          </a:prstGeom>
        </p:spPr>
        <p:txBody>
          <a:bodyPr lIns="121883" tIns="60941" rIns="121883" bIns="60941"/>
          <a:lstStyle/>
          <a:p>
            <a:pPr defTabSz="914367"/>
            <a:fld id="{00B0806A-3FF6-4D4F-A34C-75A45DBA47E5}" type="datetimeFigureOut">
              <a:rPr lang="ru-RU" smtClean="0">
                <a:solidFill>
                  <a:prstClr val="black"/>
                </a:solidFill>
              </a:rPr>
              <a:pPr defTabSz="914367"/>
              <a:t>21.03.2015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4"/>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4"/>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4"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41473095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535908191"/>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2207368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704088" y="2702547"/>
            <a:ext cx="1049953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tx2">
                    <a:lumMod val="40000"/>
                    <a:lumOff val="60000"/>
                  </a:schemeClr>
                </a:solidFill>
              </a:rPr>
              <a:t>Microsoft Developer Tour #</a:t>
            </a:r>
            <a:r>
              <a:rPr lang="en-US" dirty="0" err="1" smtClean="0">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12117692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3705745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4756451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413042622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a:defRPr/>
            </a:pPr>
            <a:fld id="{0A164282-434E-41D4-9582-783D542A7B68}" type="slidenum">
              <a:rPr lang="en-US" smtClean="0"/>
              <a:pPr>
                <a:defRPr/>
              </a:pPr>
              <a:t>‹#›</a:t>
            </a:fld>
            <a:endParaRPr lang="en-US"/>
          </a:p>
        </p:txBody>
      </p:sp>
    </p:spTree>
    <p:extLst>
      <p:ext uri="{BB962C8B-B14F-4D97-AF65-F5344CB8AC3E}">
        <p14:creationId xmlns:p14="http://schemas.microsoft.com/office/powerpoint/2010/main" val="2288274302"/>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a:defRPr/>
            </a:pPr>
            <a:fld id="{0A164282-434E-41D4-9582-783D542A7B68}" type="slidenum">
              <a:rPr lang="en-US" smtClean="0"/>
              <a:pPr>
                <a:defRPr/>
              </a:pPr>
              <a:t>‹#›</a:t>
            </a:fld>
            <a:endParaRPr lang="en-US"/>
          </a:p>
        </p:txBody>
      </p:sp>
    </p:spTree>
    <p:extLst>
      <p:ext uri="{BB962C8B-B14F-4D97-AF65-F5344CB8AC3E}">
        <p14:creationId xmlns:p14="http://schemas.microsoft.com/office/powerpoint/2010/main" val="112848524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pPr>
              <a:defRPr/>
            </a:pPr>
            <a:fld id="{0A164282-434E-41D4-9582-783D542A7B68}" type="slidenum">
              <a:rPr lang="en-US" smtClean="0"/>
              <a:pPr>
                <a:defRPr/>
              </a:pPr>
              <a:t>‹#›</a:t>
            </a:fld>
            <a:endParaRPr lang="en-US"/>
          </a:p>
        </p:txBody>
      </p:sp>
    </p:spTree>
    <p:extLst>
      <p:ext uri="{BB962C8B-B14F-4D97-AF65-F5344CB8AC3E}">
        <p14:creationId xmlns:p14="http://schemas.microsoft.com/office/powerpoint/2010/main" val="296725432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545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291940105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108918397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095890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smtClean="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smtClean="0">
                <a:solidFill>
                  <a:schemeClr val="accent4"/>
                </a:solidFill>
              </a:rPr>
              <a:t>Microsoft Developer Tour #</a:t>
            </a:r>
            <a:r>
              <a:rPr lang="en-US" dirty="0" err="1" smtClean="0">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smtClean="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1118078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795047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4706065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74417443"/>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98858736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315328463"/>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221860299"/>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34867939"/>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96816152"/>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34268971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3688716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259613"/>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555583653"/>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45037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750953862"/>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201414680"/>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471398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537692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451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38239075"/>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smtClean="0"/>
              <a:t>Click to add subtitle</a:t>
            </a:r>
          </a:p>
        </p:txBody>
      </p:sp>
    </p:spTree>
    <p:extLst>
      <p:ext uri="{BB962C8B-B14F-4D97-AF65-F5344CB8AC3E}">
        <p14:creationId xmlns:p14="http://schemas.microsoft.com/office/powerpoint/2010/main" val="365038763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127" y="291070"/>
            <a:ext cx="11645817" cy="836523"/>
          </a:xfrm>
        </p:spPr>
        <p:txBody>
          <a:bodyPr vert="horz" wrap="square" lIns="149226" tIns="93266" rIns="149226" bIns="93266" rtlCol="0" anchor="t" anchorCtr="0">
            <a:spAutoFit/>
          </a:bodyPr>
          <a:lstStyle>
            <a:lvl1pPr>
              <a:lnSpc>
                <a:spcPct val="80000"/>
              </a:lnSpc>
              <a:spcAft>
                <a:spcPts val="0"/>
              </a:spcAft>
              <a:defRPr lang="en-US" sz="4706" spc="-100" dirty="0" smtClean="0">
                <a:solidFill>
                  <a:schemeClr val="tx1">
                    <a:lumMod val="65000"/>
                    <a:lumOff val="35000"/>
                  </a:schemeClr>
                </a:solidFill>
                <a:latin typeface="Segoe UI Light" pitchFamily="34" charset="0"/>
                <a:ea typeface="+mj-ea"/>
                <a:cs typeface="+mj-cs"/>
              </a:defRPr>
            </a:lvl1pPr>
          </a:lstStyle>
          <a:p>
            <a:pPr lvl="0" defTabSz="1218127">
              <a:lnSpc>
                <a:spcPct val="90000"/>
              </a:lnSpc>
              <a:spcBef>
                <a:spcPct val="0"/>
              </a:spcBef>
            </a:pPr>
            <a:r>
              <a:rPr lang="en-US" dirty="0" smtClean="0"/>
              <a:t>Click to edit Master text styles</a:t>
            </a:r>
          </a:p>
        </p:txBody>
      </p:sp>
    </p:spTree>
    <p:extLst>
      <p:ext uri="{BB962C8B-B14F-4D97-AF65-F5344CB8AC3E}">
        <p14:creationId xmlns:p14="http://schemas.microsoft.com/office/powerpoint/2010/main" val="11831865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902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818429468"/>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98341294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30603434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208992368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0192900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48889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96036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3381344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304334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8445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2760699455"/>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523026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670559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217329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1025621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92407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510594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886984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7857245"/>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5753082"/>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311755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18.pn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image" Target="../media/image18.png"/><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theme" Target="../theme/theme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theme" Target="../theme/theme5.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image" Target="../media/image26.png"/><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image" Target="../media/image2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838279"/>
      </p:ext>
    </p:extLst>
  </p:cSld>
  <p:clrMap bg1="lt1" tx1="dk1" bg2="lt2" tx2="dk2" accent1="accent1" accent2="accent2" accent3="accent3" accent4="accent4" accent5="accent5" accent6="accent6" hlink="hlink" folHlink="folHlink"/>
  <p:sldLayoutIdLst>
    <p:sldLayoutId id="2147483668" r:id="rId1"/>
    <p:sldLayoutId id="2147483651" r:id="rId2"/>
    <p:sldLayoutId id="2147483673" r:id="rId3"/>
    <p:sldLayoutId id="2147483674" r:id="rId4"/>
    <p:sldLayoutId id="2147483665" r:id="rId5"/>
    <p:sldLayoutId id="2147483669" r:id="rId6"/>
    <p:sldLayoutId id="2147483653" r:id="rId7"/>
    <p:sldLayoutId id="2147483672" r:id="rId8"/>
    <p:sldLayoutId id="2147483650" r:id="rId9"/>
    <p:sldLayoutId id="2147483666" r:id="rId10"/>
    <p:sldLayoutId id="2147483652" r:id="rId11"/>
    <p:sldLayoutId id="2147483667" r:id="rId12"/>
    <p:sldLayoutId id="2147483671" r:id="rId13"/>
    <p:sldLayoutId id="2147483670" r:id="rId14"/>
    <p:sldLayoutId id="2147483706" r:id="rId15"/>
    <p:sldLayoutId id="2147483802" r:id="rId16"/>
    <p:sldLayoutId id="214748380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3"/>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3"/>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ru-RU" smtClean="0">
                <a:gradFill>
                  <a:gsLst>
                    <a:gs pos="2239">
                      <a:srgbClr val="505050"/>
                    </a:gs>
                    <a:gs pos="11940">
                      <a:srgbClr val="505050"/>
                    </a:gs>
                  </a:gsLst>
                  <a:lin ang="5400000" scaled="0"/>
                </a:gradFill>
              </a:rPr>
              <a:pPr defTabSz="914367"/>
              <a:t>‹#›</a:t>
            </a:fld>
            <a:endParaRPr lang="ru-RU">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619468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orient="horz" pos="763">
          <p15:clr>
            <a:srgbClr val="A4A3A4"/>
          </p15:clr>
        </p15:guide>
        <p15:guide id="4294967295" orient="horz" pos="1341">
          <p15:clr>
            <a:srgbClr val="A4A3A4"/>
          </p15:clr>
        </p15:guide>
        <p15:guide id="4294967295" orient="horz" pos="1915">
          <p15:clr>
            <a:srgbClr val="A4A3A4"/>
          </p15:clr>
        </p15:guide>
        <p15:guide id="4294967295" orient="horz" pos="2491">
          <p15:clr>
            <a:srgbClr val="A4A3A4"/>
          </p15:clr>
        </p15:guide>
        <p15:guide id="4294967295" orient="horz" pos="3067">
          <p15:clr>
            <a:srgbClr val="A4A3A4"/>
          </p15:clr>
        </p15:guide>
        <p15:guide id="4294967295" orient="horz" pos="3645">
          <p15:clr>
            <a:srgbClr val="A4A3A4"/>
          </p15:clr>
        </p15:guide>
        <p15:guide id="4294967295" orient="horz" pos="4219">
          <p15:clr>
            <a:srgbClr val="5ACBF0"/>
          </p15:clr>
        </p15:guide>
        <p15:guide id="4294967295" pos="749">
          <p15:clr>
            <a:srgbClr val="A4A3A4"/>
          </p15:clr>
        </p15:guide>
        <p15:guide id="4294967295" pos="1325">
          <p15:clr>
            <a:srgbClr val="A4A3A4"/>
          </p15:clr>
        </p15:guide>
        <p15:guide id="4294967295" pos="1901">
          <p15:clr>
            <a:srgbClr val="A4A3A4"/>
          </p15:clr>
        </p15:guide>
        <p15:guide id="4294967295" pos="2477">
          <p15:clr>
            <a:srgbClr val="A4A3A4"/>
          </p15:clr>
        </p15:guide>
        <p15:guide id="4294967295" pos="3053">
          <p15:clr>
            <a:srgbClr val="A4A3A4"/>
          </p15:clr>
        </p15:guide>
        <p15:guide id="4294967295" pos="3629">
          <p15:clr>
            <a:srgbClr val="A4A3A4"/>
          </p15:clr>
        </p15:guide>
        <p15:guide id="4294967295" pos="4205">
          <p15:clr>
            <a:srgbClr val="A4A3A4"/>
          </p15:clr>
        </p15:guide>
        <p15:guide id="4294967295" pos="4781">
          <p15:clr>
            <a:srgbClr val="A4A3A4"/>
          </p15:clr>
        </p15:guide>
        <p15:guide id="4294967295" pos="5357">
          <p15:clr>
            <a:srgbClr val="A4A3A4"/>
          </p15:clr>
        </p15:guide>
        <p15:guide id="4294967295" pos="5933">
          <p15:clr>
            <a:srgbClr val="A4A3A4"/>
          </p15:clr>
        </p15:guide>
        <p15:guide id="4294967295" pos="6509">
          <p15:clr>
            <a:srgbClr val="A4A3A4"/>
          </p15:clr>
        </p15:guide>
        <p15:guide id="4294967295" pos="7085">
          <p15:clr>
            <a:srgbClr val="A4A3A4"/>
          </p15:clr>
        </p15:guide>
        <p15:guide id="4294967295" pos="7661">
          <p15:clr>
            <a:srgbClr val="5ACBF0"/>
          </p15:clr>
        </p15:guide>
        <p15:guide id="4294967295" pos="17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5"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a:defRPr/>
            </a:pPr>
            <a:fld id="{0D099E2A-118A-4377-8F98-2DF40BCBA9FE}" type="slidenum">
              <a:rPr lang="en-US" smtClean="0"/>
              <a:pPr>
                <a:defRPr/>
              </a:pPr>
              <a:t>‹#›</a:t>
            </a:fld>
            <a:endParaRPr lang="en-US"/>
          </a:p>
        </p:txBody>
      </p:sp>
    </p:spTree>
    <p:extLst>
      <p:ext uri="{BB962C8B-B14F-4D97-AF65-F5344CB8AC3E}">
        <p14:creationId xmlns:p14="http://schemas.microsoft.com/office/powerpoint/2010/main" val="30324494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5"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29888906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981792221"/>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73366150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58.jpe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jp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hyperlink" Target="http://ou.gs/wadc"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 Id="rId6" Type="http://schemas.openxmlformats.org/officeDocument/2006/relationships/image" Target="../media/image70.jpg"/><Relationship Id="rId5" Type="http://schemas.openxmlformats.org/officeDocument/2006/relationships/hyperlink" Target="http://www.google.com/url?sa=i&amp;rct=j&amp;q=&amp;esrc=s&amp;source=images&amp;cd=&amp;cad=rja&amp;uact=8&amp;ved=0CAcQjRw&amp;url=http://memegenerator.net/Willy-Wonka&amp;ei=BF1rVI_2FYPmao26guAF&amp;bvm=bv.79908130,d.d2s&amp;psig=AFQjCNFRG6Mll7DRYKdaafIRwRMosWEEjA&amp;ust=1416408699750479" TargetMode="External"/><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microsoft.com/office/2007/relationships/hdphoto" Target="../media/hdphoto5.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 Type="http://schemas.openxmlformats.org/officeDocument/2006/relationships/image" Target="../media/image82.png"/><Relationship Id="rId21" Type="http://schemas.openxmlformats.org/officeDocument/2006/relationships/image" Target="../media/image100.jpe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jpeg"/><Relationship Id="rId2" Type="http://schemas.openxmlformats.org/officeDocument/2006/relationships/notesSlide" Target="../notesSlides/notesSlide9.xml"/><Relationship Id="rId16" Type="http://schemas.openxmlformats.org/officeDocument/2006/relationships/image" Target="../media/image95.png"/><Relationship Id="rId20" Type="http://schemas.openxmlformats.org/officeDocument/2006/relationships/image" Target="../media/image99.gif"/><Relationship Id="rId1" Type="http://schemas.openxmlformats.org/officeDocument/2006/relationships/slideLayout" Target="../slideLayouts/slideLayout68.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3.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jpg"/><Relationship Id="rId10" Type="http://schemas.openxmlformats.org/officeDocument/2006/relationships/image" Target="../media/image89.png"/><Relationship Id="rId19" Type="http://schemas.openxmlformats.org/officeDocument/2006/relationships/image" Target="../media/image98.jp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jpeg"/><Relationship Id="rId27" Type="http://schemas.openxmlformats.org/officeDocument/2006/relationships/image" Target="../media/image106.png"/></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10.png"/><Relationship Id="rId3" Type="http://schemas.openxmlformats.org/officeDocument/2006/relationships/image" Target="../media/image107.png"/><Relationship Id="rId7"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113.png"/><Relationship Id="rId2" Type="http://schemas.openxmlformats.org/officeDocument/2006/relationships/image" Target="../media/image82.png"/><Relationship Id="rId16" Type="http://schemas.openxmlformats.org/officeDocument/2006/relationships/image" Target="../media/image91.png"/><Relationship Id="rId1" Type="http://schemas.openxmlformats.org/officeDocument/2006/relationships/slideLayout" Target="../slideLayouts/slideLayout96.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108.png"/><Relationship Id="rId15" Type="http://schemas.openxmlformats.org/officeDocument/2006/relationships/image" Target="../media/image112.png"/><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109.png"/><Relationship Id="rId14" Type="http://schemas.openxmlformats.org/officeDocument/2006/relationships/image" Target="../media/image111.png"/></Relationships>
</file>

<file path=ppt/slides/_rels/slide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13.xml"/><Relationship Id="rId1" Type="http://schemas.openxmlformats.org/officeDocument/2006/relationships/slideLayout" Target="../slideLayouts/slideLayout97.xml"/><Relationship Id="rId4" Type="http://schemas.openxmlformats.org/officeDocument/2006/relationships/image" Target="../media/image117.emf"/></Relationships>
</file>

<file path=ppt/slides/_rels/slide25.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14.xml"/><Relationship Id="rId1" Type="http://schemas.openxmlformats.org/officeDocument/2006/relationships/slideLayout" Target="../slideLayouts/slideLayout97.xml"/><Relationship Id="rId4" Type="http://schemas.openxmlformats.org/officeDocument/2006/relationships/image" Target="../media/image117.emf"/></Relationships>
</file>

<file path=ppt/slides/_rels/slide26.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15.xml"/><Relationship Id="rId1" Type="http://schemas.openxmlformats.org/officeDocument/2006/relationships/slideLayout" Target="../slideLayouts/slideLayout97.xml"/><Relationship Id="rId4" Type="http://schemas.openxmlformats.org/officeDocument/2006/relationships/image" Target="../media/image11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7.xml"/><Relationship Id="rId1" Type="http://schemas.openxmlformats.org/officeDocument/2006/relationships/slideLayout" Target="../slideLayouts/slideLayout127.xml"/></Relationships>
</file>

<file path=ppt/slides/_rels/slide31.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18.xml"/><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34.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25.xml"/></Relationships>
</file>

<file path=ppt/slides/_rels/slide35.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7.jpeg"/><Relationship Id="rId2" Type="http://schemas.openxmlformats.org/officeDocument/2006/relationships/image" Target="../media/image123.png"/><Relationship Id="rId1" Type="http://schemas.openxmlformats.org/officeDocument/2006/relationships/slideLayout" Target="../slideLayouts/slideLayout17.xml"/><Relationship Id="rId6" Type="http://schemas.openxmlformats.org/officeDocument/2006/relationships/image" Target="../media/image126.png"/><Relationship Id="rId5" Type="http://schemas.openxmlformats.org/officeDocument/2006/relationships/image" Target="../media/image125.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4658" y="6082369"/>
            <a:ext cx="2361544" cy="584775"/>
          </a:xfrm>
          <a:prstGeom prst="rect">
            <a:avLst/>
          </a:prstGeom>
        </p:spPr>
        <p:txBody>
          <a:bodyPr wrap="none">
            <a:spAutoFit/>
          </a:bodyPr>
          <a:lstStyle/>
          <a:p>
            <a:pPr algn="ctr"/>
            <a:r>
              <a:rPr lang="en-US" sz="3200" dirty="0">
                <a:solidFill>
                  <a:schemeClr val="bg1">
                    <a:lumMod val="50000"/>
                  </a:schemeClr>
                </a:solidFill>
                <a:cs typeface="Segoe UI" panose="020B0502040204020203" pitchFamily="34" charset="0"/>
              </a:rPr>
              <a:t>#</a:t>
            </a:r>
            <a:r>
              <a:rPr lang="en-US" sz="3200" dirty="0" err="1">
                <a:solidFill>
                  <a:schemeClr val="bg1">
                    <a:lumMod val="50000"/>
                  </a:schemeClr>
                </a:solidFill>
                <a:cs typeface="Segoe UI" panose="020B0502040204020203" pitchFamily="34" charset="0"/>
              </a:rPr>
              <a:t>msdevtour</a:t>
            </a:r>
            <a:endParaRPr lang="ru-RU" sz="3200" dirty="0">
              <a:solidFill>
                <a:schemeClr val="bg1">
                  <a:lumMod val="50000"/>
                </a:schemeClr>
              </a:solidFill>
              <a:cs typeface="Segoe UI"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4294" y="5101007"/>
            <a:ext cx="742205" cy="60340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6667" y="5057262"/>
            <a:ext cx="710409" cy="71040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783" y="5024093"/>
            <a:ext cx="762343" cy="76234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7244" y="5057262"/>
            <a:ext cx="710409" cy="710409"/>
          </a:xfrm>
          <a:prstGeom prst="rect">
            <a:avLst/>
          </a:prstGeom>
        </p:spPr>
      </p:pic>
    </p:spTree>
    <p:extLst>
      <p:ext uri="{BB962C8B-B14F-4D97-AF65-F5344CB8AC3E}">
        <p14:creationId xmlns:p14="http://schemas.microsoft.com/office/powerpoint/2010/main" val="1173764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06" y="24939"/>
            <a:ext cx="10297800" cy="720000"/>
          </a:xfrm>
        </p:spPr>
        <p:txBody>
          <a:bodyPr/>
          <a:lstStyle/>
          <a:p>
            <a:r>
              <a:rPr lang="ru-RU" dirty="0" smtClean="0"/>
              <a:t>На самом деле все как то вот так</a:t>
            </a:r>
            <a:endParaRPr lang="ru-R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859" y="744939"/>
            <a:ext cx="7649737" cy="565363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150" y="3769113"/>
            <a:ext cx="2481553" cy="2629460"/>
          </a:xfrm>
          <a:prstGeom prst="rect">
            <a:avLst/>
          </a:prstGeom>
        </p:spPr>
      </p:pic>
    </p:spTree>
    <p:extLst>
      <p:ext uri="{BB962C8B-B14F-4D97-AF65-F5344CB8AC3E}">
        <p14:creationId xmlns:p14="http://schemas.microsoft.com/office/powerpoint/2010/main" val="40496924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48" y="932309"/>
            <a:ext cx="7707123" cy="4409126"/>
          </a:xfrm>
          <a:prstGeom prst="rect">
            <a:avLst/>
          </a:prstGeom>
        </p:spPr>
      </p:pic>
      <p:grpSp>
        <p:nvGrpSpPr>
          <p:cNvPr id="6" name="Group 117"/>
          <p:cNvGrpSpPr/>
          <p:nvPr/>
        </p:nvGrpSpPr>
        <p:grpSpPr>
          <a:xfrm>
            <a:off x="1682310" y="2027141"/>
            <a:ext cx="600562" cy="381512"/>
            <a:chOff x="1933575" y="510402"/>
            <a:chExt cx="590550" cy="394473"/>
          </a:xfrm>
        </p:grpSpPr>
        <p:sp>
          <p:nvSpPr>
            <p:cNvPr id="7" name="Oval 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8" name="Group 110"/>
            <p:cNvGrpSpPr/>
            <p:nvPr/>
          </p:nvGrpSpPr>
          <p:grpSpPr>
            <a:xfrm>
              <a:off x="2048154" y="510402"/>
              <a:ext cx="407419" cy="345058"/>
              <a:chOff x="-2293085" y="806266"/>
              <a:chExt cx="319677" cy="345058"/>
            </a:xfrm>
          </p:grpSpPr>
          <p:pic>
            <p:nvPicPr>
              <p:cNvPr id="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 name="Group 109"/>
          <p:cNvGrpSpPr/>
          <p:nvPr/>
        </p:nvGrpSpPr>
        <p:grpSpPr>
          <a:xfrm>
            <a:off x="1161821" y="2159498"/>
            <a:ext cx="600562" cy="381512"/>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16" name="Straight Connector 15"/>
          <p:cNvCxnSpPr>
            <a:stCxn id="12" idx="3"/>
          </p:cNvCxnSpPr>
          <p:nvPr/>
        </p:nvCxnSpPr>
        <p:spPr>
          <a:xfrm flipH="1">
            <a:off x="923358" y="2508632"/>
            <a:ext cx="326413" cy="25807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17" name="Group 124"/>
          <p:cNvGrpSpPr/>
          <p:nvPr/>
        </p:nvGrpSpPr>
        <p:grpSpPr>
          <a:xfrm>
            <a:off x="3928581" y="1479428"/>
            <a:ext cx="618106" cy="431153"/>
            <a:chOff x="1933575" y="510402"/>
            <a:chExt cx="590550" cy="394473"/>
          </a:xfrm>
        </p:grpSpPr>
        <p:sp>
          <p:nvSpPr>
            <p:cNvPr id="18" name="Oval 1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9" name="Group 110"/>
            <p:cNvGrpSpPr/>
            <p:nvPr/>
          </p:nvGrpSpPr>
          <p:grpSpPr>
            <a:xfrm>
              <a:off x="2048154" y="510402"/>
              <a:ext cx="407419" cy="345058"/>
              <a:chOff x="-2293085" y="806266"/>
              <a:chExt cx="319677" cy="345058"/>
            </a:xfrm>
          </p:grpSpPr>
          <p:pic>
            <p:nvPicPr>
              <p:cNvPr id="2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2" name="Straight Connector 21"/>
          <p:cNvCxnSpPr/>
          <p:nvPr/>
        </p:nvCxnSpPr>
        <p:spPr>
          <a:xfrm flipV="1">
            <a:off x="4006735" y="881171"/>
            <a:ext cx="433620" cy="66174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3" name="TextBox 13"/>
          <p:cNvSpPr txBox="1">
            <a:spLocks noChangeArrowheads="1"/>
          </p:cNvSpPr>
          <p:nvPr/>
        </p:nvSpPr>
        <p:spPr bwMode="auto">
          <a:xfrm>
            <a:off x="2085280" y="2603596"/>
            <a:ext cx="17587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Central US</a:t>
            </a:r>
          </a:p>
        </p:txBody>
      </p:sp>
      <p:sp>
        <p:nvSpPr>
          <p:cNvPr id="24" name="TextBox 13"/>
          <p:cNvSpPr txBox="1">
            <a:spLocks noChangeArrowheads="1"/>
          </p:cNvSpPr>
          <p:nvPr/>
        </p:nvSpPr>
        <p:spPr bwMode="auto">
          <a:xfrm>
            <a:off x="5012893" y="3341945"/>
            <a:ext cx="1730053"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East </a:t>
            </a:r>
            <a:r>
              <a:rPr lang="en-US" sz="1500" dirty="0" smtClean="0">
                <a:solidFill>
                  <a:srgbClr val="525051"/>
                </a:solidFill>
                <a:latin typeface="Segoe UI Semibold" pitchFamily="34" charset="0"/>
              </a:rPr>
              <a:t>Asia/ Singapore</a:t>
            </a:r>
            <a:endParaRPr lang="en-US" sz="1500" dirty="0">
              <a:solidFill>
                <a:srgbClr val="525051"/>
              </a:solidFill>
              <a:latin typeface="Segoe UI Semibold" pitchFamily="34" charset="0"/>
            </a:endParaRPr>
          </a:p>
        </p:txBody>
      </p:sp>
      <p:cxnSp>
        <p:nvCxnSpPr>
          <p:cNvPr id="25" name="Straight Connector 24"/>
          <p:cNvCxnSpPr/>
          <p:nvPr/>
        </p:nvCxnSpPr>
        <p:spPr>
          <a:xfrm flipH="1">
            <a:off x="5808974" y="2894585"/>
            <a:ext cx="540907"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6" name="TextBox 13"/>
          <p:cNvSpPr txBox="1">
            <a:spLocks noChangeArrowheads="1"/>
          </p:cNvSpPr>
          <p:nvPr/>
        </p:nvSpPr>
        <p:spPr bwMode="auto">
          <a:xfrm>
            <a:off x="6688921" y="3065023"/>
            <a:ext cx="1343418"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 </a:t>
            </a:r>
            <a:r>
              <a:rPr lang="en-US" sz="1500" dirty="0" smtClean="0">
                <a:solidFill>
                  <a:srgbClr val="525051"/>
                </a:solidFill>
                <a:latin typeface="Segoe UI Semibold" pitchFamily="34" charset="0"/>
              </a:rPr>
              <a:t>Asia /Hong Kong</a:t>
            </a:r>
            <a:endParaRPr lang="en-US" sz="1500" dirty="0">
              <a:solidFill>
                <a:srgbClr val="525051"/>
              </a:solidFill>
              <a:latin typeface="Segoe UI Semibold" pitchFamily="34" charset="0"/>
            </a:endParaRPr>
          </a:p>
        </p:txBody>
      </p:sp>
      <p:cxnSp>
        <p:nvCxnSpPr>
          <p:cNvPr id="27" name="Straight Connector 26"/>
          <p:cNvCxnSpPr>
            <a:stCxn id="66" idx="3"/>
          </p:cNvCxnSpPr>
          <p:nvPr/>
        </p:nvCxnSpPr>
        <p:spPr>
          <a:xfrm flipV="1">
            <a:off x="7453964" y="1108867"/>
            <a:ext cx="385104" cy="84516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3889619" y="696001"/>
            <a:ext cx="220264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a:t>
            </a:r>
            <a:r>
              <a:rPr lang="en-US" sz="1500" dirty="0" smtClean="0">
                <a:solidFill>
                  <a:srgbClr val="525051"/>
                </a:solidFill>
                <a:latin typeface="Segoe UI Semibold" pitchFamily="34" charset="0"/>
              </a:rPr>
              <a:t>Europe/</a:t>
            </a:r>
            <a:r>
              <a:rPr lang="ru-RU" sz="1500" dirty="0" smtClean="0">
                <a:solidFill>
                  <a:srgbClr val="525051"/>
                </a:solidFill>
                <a:latin typeface="Segoe UI Semibold" pitchFamily="34" charset="0"/>
              </a:rPr>
              <a:t> </a:t>
            </a:r>
            <a:r>
              <a:rPr lang="en-US" sz="1500" dirty="0">
                <a:solidFill>
                  <a:srgbClr val="525051"/>
                </a:solidFill>
                <a:latin typeface="Segoe UI Semibold" pitchFamily="34" charset="0"/>
              </a:rPr>
              <a:t>Dublin</a:t>
            </a:r>
          </a:p>
        </p:txBody>
      </p:sp>
      <p:sp>
        <p:nvSpPr>
          <p:cNvPr id="29" name="TextBox 13"/>
          <p:cNvSpPr txBox="1">
            <a:spLocks noChangeArrowheads="1"/>
          </p:cNvSpPr>
          <p:nvPr/>
        </p:nvSpPr>
        <p:spPr bwMode="auto">
          <a:xfrm>
            <a:off x="4141623" y="2204253"/>
            <a:ext cx="1480019"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a:t>
            </a:r>
            <a:r>
              <a:rPr lang="en-US" sz="1500" dirty="0" smtClean="0">
                <a:solidFill>
                  <a:srgbClr val="525051"/>
                </a:solidFill>
                <a:latin typeface="Segoe UI Semibold" pitchFamily="34" charset="0"/>
              </a:rPr>
              <a:t>Europe/  </a:t>
            </a:r>
            <a:r>
              <a:rPr lang="en-US" sz="1500" dirty="0">
                <a:solidFill>
                  <a:srgbClr val="525051"/>
                </a:solidFill>
                <a:latin typeface="Segoe UI Semibold" pitchFamily="34" charset="0"/>
              </a:rPr>
              <a:t>Amsterdam</a:t>
            </a:r>
          </a:p>
        </p:txBody>
      </p:sp>
      <p:cxnSp>
        <p:nvCxnSpPr>
          <p:cNvPr id="30" name="Straight Connector 29"/>
          <p:cNvCxnSpPr>
            <a:stCxn id="7" idx="5"/>
          </p:cNvCxnSpPr>
          <p:nvPr/>
        </p:nvCxnSpPr>
        <p:spPr>
          <a:xfrm>
            <a:off x="2194922" y="2376275"/>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122663" y="2792397"/>
            <a:ext cx="1771313"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Central US</a:t>
            </a:r>
          </a:p>
        </p:txBody>
      </p:sp>
      <p:grpSp>
        <p:nvGrpSpPr>
          <p:cNvPr id="32" name="Group 148"/>
          <p:cNvGrpSpPr/>
          <p:nvPr/>
        </p:nvGrpSpPr>
        <p:grpSpPr>
          <a:xfrm>
            <a:off x="6326310" y="2603596"/>
            <a:ext cx="600562" cy="381512"/>
            <a:chOff x="1933575" y="510402"/>
            <a:chExt cx="590550" cy="394473"/>
          </a:xfrm>
        </p:grpSpPr>
        <p:sp>
          <p:nvSpPr>
            <p:cNvPr id="33" name="Oval 3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4" name="Group 110"/>
            <p:cNvGrpSpPr/>
            <p:nvPr/>
          </p:nvGrpSpPr>
          <p:grpSpPr>
            <a:xfrm>
              <a:off x="2048154" y="510402"/>
              <a:ext cx="407419" cy="345058"/>
              <a:chOff x="-2293085" y="806266"/>
              <a:chExt cx="319677" cy="345058"/>
            </a:xfrm>
          </p:grpSpPr>
          <p:pic>
            <p:nvPicPr>
              <p:cNvPr id="3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3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37" name="Group 142"/>
          <p:cNvGrpSpPr/>
          <p:nvPr/>
        </p:nvGrpSpPr>
        <p:grpSpPr>
          <a:xfrm>
            <a:off x="6537521" y="2311249"/>
            <a:ext cx="600562" cy="381512"/>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42" name="Group 129"/>
          <p:cNvGrpSpPr/>
          <p:nvPr/>
        </p:nvGrpSpPr>
        <p:grpSpPr>
          <a:xfrm>
            <a:off x="3495865" y="1395124"/>
            <a:ext cx="600562" cy="381512"/>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47" name="Group 117"/>
          <p:cNvGrpSpPr/>
          <p:nvPr/>
        </p:nvGrpSpPr>
        <p:grpSpPr>
          <a:xfrm>
            <a:off x="1982591" y="1750159"/>
            <a:ext cx="600562" cy="381512"/>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52" name="TextBox 13"/>
          <p:cNvSpPr txBox="1">
            <a:spLocks noChangeArrowheads="1"/>
          </p:cNvSpPr>
          <p:nvPr/>
        </p:nvSpPr>
        <p:spPr bwMode="auto">
          <a:xfrm>
            <a:off x="2224071" y="704442"/>
            <a:ext cx="9312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a:t>
            </a:r>
            <a:r>
              <a:rPr lang="ru-RU" sz="1500" dirty="0">
                <a:solidFill>
                  <a:srgbClr val="525051"/>
                </a:solidFill>
                <a:latin typeface="Segoe UI Semibold" pitchFamily="34" charset="0"/>
              </a:rPr>
              <a:t> </a:t>
            </a:r>
            <a:r>
              <a:rPr lang="en-US" sz="1500" dirty="0">
                <a:solidFill>
                  <a:srgbClr val="525051"/>
                </a:solidFill>
                <a:latin typeface="Segoe UI Semibold" pitchFamily="34" charset="0"/>
              </a:rPr>
              <a:t>US</a:t>
            </a:r>
          </a:p>
        </p:txBody>
      </p:sp>
      <p:cxnSp>
        <p:nvCxnSpPr>
          <p:cNvPr id="53" name="Straight Connector 52"/>
          <p:cNvCxnSpPr>
            <a:stCxn id="51" idx="0"/>
          </p:cNvCxnSpPr>
          <p:nvPr/>
        </p:nvCxnSpPr>
        <p:spPr>
          <a:xfrm flipV="1">
            <a:off x="2399227" y="1118131"/>
            <a:ext cx="183922" cy="736609"/>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54" name="Group 109"/>
          <p:cNvGrpSpPr/>
          <p:nvPr/>
        </p:nvGrpSpPr>
        <p:grpSpPr>
          <a:xfrm>
            <a:off x="1072418" y="1774094"/>
            <a:ext cx="600562" cy="381512"/>
            <a:chOff x="1933575" y="510402"/>
            <a:chExt cx="590550" cy="394473"/>
          </a:xfrm>
        </p:grpSpPr>
        <p:sp>
          <p:nvSpPr>
            <p:cNvPr id="55" name="Oval 54"/>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56" name="Group 110"/>
            <p:cNvGrpSpPr/>
            <p:nvPr/>
          </p:nvGrpSpPr>
          <p:grpSpPr>
            <a:xfrm>
              <a:off x="2048154" y="510402"/>
              <a:ext cx="407419" cy="345058"/>
              <a:chOff x="-2293085" y="806266"/>
              <a:chExt cx="319677" cy="345058"/>
            </a:xfrm>
          </p:grpSpPr>
          <p:pic>
            <p:nvPicPr>
              <p:cNvPr id="57"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58"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59" name="TextBox 13"/>
          <p:cNvSpPr txBox="1">
            <a:spLocks noChangeArrowheads="1"/>
          </p:cNvSpPr>
          <p:nvPr/>
        </p:nvSpPr>
        <p:spPr bwMode="auto">
          <a:xfrm>
            <a:off x="339840" y="901477"/>
            <a:ext cx="1032859"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US</a:t>
            </a:r>
          </a:p>
        </p:txBody>
      </p:sp>
      <p:cxnSp>
        <p:nvCxnSpPr>
          <p:cNvPr id="60" name="Straight Connector 59"/>
          <p:cNvCxnSpPr>
            <a:stCxn id="59" idx="2"/>
            <a:endCxn id="55" idx="1"/>
          </p:cNvCxnSpPr>
          <p:nvPr/>
        </p:nvCxnSpPr>
        <p:spPr>
          <a:xfrm>
            <a:off x="856270" y="1254935"/>
            <a:ext cx="304098" cy="711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412906" y="1924692"/>
            <a:ext cx="418990" cy="26725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2" name="Group 142"/>
          <p:cNvGrpSpPr/>
          <p:nvPr/>
        </p:nvGrpSpPr>
        <p:grpSpPr>
          <a:xfrm>
            <a:off x="6923116" y="1734877"/>
            <a:ext cx="600562" cy="381512"/>
            <a:chOff x="1933575" y="510402"/>
            <a:chExt cx="590550" cy="394473"/>
          </a:xfrm>
        </p:grpSpPr>
        <p:sp>
          <p:nvSpPr>
            <p:cNvPr id="63" name="Oval 6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64" name="Group 110"/>
            <p:cNvGrpSpPr/>
            <p:nvPr/>
          </p:nvGrpSpPr>
          <p:grpSpPr>
            <a:xfrm>
              <a:off x="2048154" y="510402"/>
              <a:ext cx="407419" cy="345058"/>
              <a:chOff x="-2293085" y="806266"/>
              <a:chExt cx="319677" cy="345058"/>
            </a:xfrm>
          </p:grpSpPr>
          <p:pic>
            <p:nvPicPr>
              <p:cNvPr id="6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6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67" name="Group 142"/>
          <p:cNvGrpSpPr/>
          <p:nvPr/>
        </p:nvGrpSpPr>
        <p:grpSpPr>
          <a:xfrm>
            <a:off x="7007390" y="2123281"/>
            <a:ext cx="600562" cy="381512"/>
            <a:chOff x="1933575" y="510402"/>
            <a:chExt cx="590550" cy="394473"/>
          </a:xfrm>
        </p:grpSpPr>
        <p:sp>
          <p:nvSpPr>
            <p:cNvPr id="68" name="Oval 6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69" name="Group 110"/>
            <p:cNvGrpSpPr/>
            <p:nvPr/>
          </p:nvGrpSpPr>
          <p:grpSpPr>
            <a:xfrm>
              <a:off x="2048154" y="510402"/>
              <a:ext cx="407419" cy="345058"/>
              <a:chOff x="-2293085" y="806266"/>
              <a:chExt cx="319677" cy="345058"/>
            </a:xfrm>
          </p:grpSpPr>
          <p:pic>
            <p:nvPicPr>
              <p:cNvPr id="7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72" name="TextBox 13"/>
          <p:cNvSpPr txBox="1">
            <a:spLocks noChangeArrowheads="1"/>
          </p:cNvSpPr>
          <p:nvPr/>
        </p:nvSpPr>
        <p:spPr bwMode="auto">
          <a:xfrm>
            <a:off x="7444096" y="637242"/>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East/ Saitama </a:t>
            </a:r>
            <a:endParaRPr lang="en-US" sz="1500" dirty="0">
              <a:solidFill>
                <a:srgbClr val="525051"/>
              </a:solidFill>
              <a:latin typeface="Segoe UI Semibold" pitchFamily="34" charset="0"/>
            </a:endParaRPr>
          </a:p>
        </p:txBody>
      </p:sp>
      <p:sp>
        <p:nvSpPr>
          <p:cNvPr id="73" name="TextBox 13"/>
          <p:cNvSpPr txBox="1">
            <a:spLocks noChangeArrowheads="1"/>
          </p:cNvSpPr>
          <p:nvPr/>
        </p:nvSpPr>
        <p:spPr bwMode="auto">
          <a:xfrm>
            <a:off x="7567481" y="2753316"/>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West / Osaka</a:t>
            </a:r>
          </a:p>
        </p:txBody>
      </p:sp>
      <p:cxnSp>
        <p:nvCxnSpPr>
          <p:cNvPr id="74" name="Straight Connector 73"/>
          <p:cNvCxnSpPr/>
          <p:nvPr/>
        </p:nvCxnSpPr>
        <p:spPr>
          <a:xfrm flipH="1" flipV="1">
            <a:off x="7087865" y="2615471"/>
            <a:ext cx="75789" cy="52351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8" idx="5"/>
          </p:cNvCxnSpPr>
          <p:nvPr/>
        </p:nvCxnSpPr>
        <p:spPr>
          <a:xfrm>
            <a:off x="7520002" y="2472415"/>
            <a:ext cx="598507" cy="28090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76" name="Group 117"/>
          <p:cNvGrpSpPr/>
          <p:nvPr/>
        </p:nvGrpSpPr>
        <p:grpSpPr>
          <a:xfrm>
            <a:off x="2405162" y="3785079"/>
            <a:ext cx="600562" cy="381512"/>
            <a:chOff x="1933575" y="510402"/>
            <a:chExt cx="590550" cy="394473"/>
          </a:xfrm>
        </p:grpSpPr>
        <p:sp>
          <p:nvSpPr>
            <p:cNvPr id="77" name="Oval 7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78" name="Group 110"/>
            <p:cNvGrpSpPr/>
            <p:nvPr/>
          </p:nvGrpSpPr>
          <p:grpSpPr>
            <a:xfrm>
              <a:off x="2048154" y="510402"/>
              <a:ext cx="407419" cy="345058"/>
              <a:chOff x="-2293085" y="806266"/>
              <a:chExt cx="319677" cy="345058"/>
            </a:xfrm>
          </p:grpSpPr>
          <p:pic>
            <p:nvPicPr>
              <p:cNvPr id="7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81" name="Straight Connector 80"/>
          <p:cNvCxnSpPr/>
          <p:nvPr/>
        </p:nvCxnSpPr>
        <p:spPr>
          <a:xfrm>
            <a:off x="2936010" y="4149358"/>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82" name="TextBox 13"/>
          <p:cNvSpPr txBox="1">
            <a:spLocks noChangeArrowheads="1"/>
          </p:cNvSpPr>
          <p:nvPr/>
        </p:nvSpPr>
        <p:spPr bwMode="auto">
          <a:xfrm>
            <a:off x="2738733" y="4352764"/>
            <a:ext cx="1952679" cy="815123"/>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Brazil South / San Paulo (preview)</a:t>
            </a:r>
          </a:p>
          <a:p>
            <a:pPr defTabSz="1217756"/>
            <a:endParaRPr lang="en-US" sz="1500" dirty="0">
              <a:solidFill>
                <a:srgbClr val="525051"/>
              </a:solidFill>
              <a:latin typeface="Segoe UI Semibold" pitchFamily="34" charset="0"/>
            </a:endParaRPr>
          </a:p>
        </p:txBody>
      </p:sp>
      <p:grpSp>
        <p:nvGrpSpPr>
          <p:cNvPr id="83" name="Group 142"/>
          <p:cNvGrpSpPr/>
          <p:nvPr/>
        </p:nvGrpSpPr>
        <p:grpSpPr>
          <a:xfrm>
            <a:off x="6039106" y="1902191"/>
            <a:ext cx="600562" cy="381512"/>
            <a:chOff x="1933575" y="510402"/>
            <a:chExt cx="590550" cy="394473"/>
          </a:xfrm>
        </p:grpSpPr>
        <p:sp>
          <p:nvSpPr>
            <p:cNvPr id="84" name="Oval 8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85" name="Group 110"/>
            <p:cNvGrpSpPr/>
            <p:nvPr/>
          </p:nvGrpSpPr>
          <p:grpSpPr>
            <a:xfrm>
              <a:off x="2048154" y="510402"/>
              <a:ext cx="407419" cy="345058"/>
              <a:chOff x="-2293085" y="806266"/>
              <a:chExt cx="319677" cy="345058"/>
            </a:xfrm>
          </p:grpSpPr>
          <p:pic>
            <p:nvPicPr>
              <p:cNvPr id="86"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7"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88" name="Straight Connector 87"/>
          <p:cNvCxnSpPr/>
          <p:nvPr/>
        </p:nvCxnSpPr>
        <p:spPr>
          <a:xfrm flipH="1" flipV="1">
            <a:off x="6442832" y="1590650"/>
            <a:ext cx="61411" cy="39204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89" name="TextBox 13"/>
          <p:cNvSpPr txBox="1">
            <a:spLocks noChangeArrowheads="1"/>
          </p:cNvSpPr>
          <p:nvPr/>
        </p:nvSpPr>
        <p:spPr bwMode="auto">
          <a:xfrm>
            <a:off x="5209747" y="1016945"/>
            <a:ext cx="2234349"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China </a:t>
            </a:r>
            <a:r>
              <a:rPr lang="en-US" sz="1500" dirty="0" err="1" smtClean="0">
                <a:solidFill>
                  <a:srgbClr val="525051"/>
                </a:solidFill>
                <a:latin typeface="Segoe UI Semibold" pitchFamily="34" charset="0"/>
              </a:rPr>
              <a:t>South+North</a:t>
            </a:r>
            <a:r>
              <a:rPr lang="en-US" sz="1500" dirty="0" smtClean="0">
                <a:solidFill>
                  <a:srgbClr val="525051"/>
                </a:solidFill>
                <a:latin typeface="Segoe UI Semibold" pitchFamily="34" charset="0"/>
              </a:rPr>
              <a:t>/</a:t>
            </a:r>
          </a:p>
          <a:p>
            <a:pPr defTabSz="1217756"/>
            <a:r>
              <a:rPr lang="en-US" sz="1500" dirty="0" smtClean="0">
                <a:solidFill>
                  <a:srgbClr val="525051"/>
                </a:solidFill>
                <a:latin typeface="Segoe UI Semibold" pitchFamily="34" charset="0"/>
              </a:rPr>
              <a:t>Vianet21</a:t>
            </a:r>
            <a:endParaRPr lang="en-US" sz="1500" dirty="0">
              <a:solidFill>
                <a:srgbClr val="525051"/>
              </a:solidFill>
              <a:latin typeface="Segoe UI Semibold" pitchFamily="34" charset="0"/>
            </a:endParaRPr>
          </a:p>
        </p:txBody>
      </p:sp>
      <p:sp>
        <p:nvSpPr>
          <p:cNvPr id="90" name="Заголовок 3"/>
          <p:cNvSpPr>
            <a:spLocks noGrp="1"/>
          </p:cNvSpPr>
          <p:nvPr>
            <p:ph type="title"/>
          </p:nvPr>
        </p:nvSpPr>
        <p:spPr>
          <a:xfrm>
            <a:off x="339840" y="48577"/>
            <a:ext cx="11817356" cy="720000"/>
          </a:xfrm>
        </p:spPr>
        <p:txBody>
          <a:bodyPr>
            <a:normAutofit/>
          </a:bodyPr>
          <a:lstStyle/>
          <a:p>
            <a:r>
              <a:rPr lang="en-US" dirty="0" smtClean="0"/>
              <a:t>Microsoft Azure : 13 datacenter locations</a:t>
            </a:r>
            <a:endParaRPr lang="ru-RU" dirty="0"/>
          </a:p>
        </p:txBody>
      </p:sp>
      <p:grpSp>
        <p:nvGrpSpPr>
          <p:cNvPr id="91" name="Group 142"/>
          <p:cNvGrpSpPr/>
          <p:nvPr/>
        </p:nvGrpSpPr>
        <p:grpSpPr>
          <a:xfrm>
            <a:off x="5432500" y="1687086"/>
            <a:ext cx="600562" cy="381512"/>
            <a:chOff x="1933575" y="510402"/>
            <a:chExt cx="590550" cy="394473"/>
          </a:xfrm>
        </p:grpSpPr>
        <p:sp>
          <p:nvSpPr>
            <p:cNvPr id="92" name="Oval 9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93" name="Group 110"/>
            <p:cNvGrpSpPr/>
            <p:nvPr/>
          </p:nvGrpSpPr>
          <p:grpSpPr>
            <a:xfrm>
              <a:off x="2048154" y="510402"/>
              <a:ext cx="407419" cy="345058"/>
              <a:chOff x="-2293085" y="806266"/>
              <a:chExt cx="319677" cy="345058"/>
            </a:xfrm>
          </p:grpSpPr>
          <p:pic>
            <p:nvPicPr>
              <p:cNvPr id="9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96" name="Straight Connector 95"/>
          <p:cNvCxnSpPr/>
          <p:nvPr/>
        </p:nvCxnSpPr>
        <p:spPr>
          <a:xfrm flipV="1">
            <a:off x="5906191" y="1590103"/>
            <a:ext cx="208585" cy="23665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521238" y="3513830"/>
            <a:ext cx="3727013" cy="2492990"/>
          </a:xfrm>
          <a:prstGeom prst="rect">
            <a:avLst/>
          </a:prstGeom>
          <a:noFill/>
        </p:spPr>
        <p:txBody>
          <a:bodyPr wrap="square" lIns="0" tIns="0" rIns="0" bIns="0" rtlCol="0">
            <a:spAutoFit/>
          </a:bodyPr>
          <a:lstStyle/>
          <a:p>
            <a:r>
              <a:rPr lang="en-US" sz="2700" i="1" dirty="0" smtClean="0">
                <a:gradFill>
                  <a:gsLst>
                    <a:gs pos="0">
                      <a:prstClr val="black"/>
                    </a:gs>
                    <a:gs pos="86000">
                      <a:prstClr val="black"/>
                    </a:gs>
                  </a:gsLst>
                  <a:lin ang="5400000" scaled="0"/>
                </a:gradFill>
              </a:rPr>
              <a:t>         13</a:t>
            </a:r>
            <a:r>
              <a:rPr lang="ru-RU" sz="2700" i="1" dirty="0" smtClean="0">
                <a:gradFill>
                  <a:gsLst>
                    <a:gs pos="0">
                      <a:prstClr val="black"/>
                    </a:gs>
                    <a:gs pos="86000">
                      <a:prstClr val="black"/>
                    </a:gs>
                  </a:gsLst>
                  <a:lin ang="5400000" scaled="0"/>
                </a:gradFill>
              </a:rPr>
              <a:t> </a:t>
            </a:r>
            <a:r>
              <a:rPr lang="en-US" sz="2700" i="1" dirty="0" smtClean="0">
                <a:gradFill>
                  <a:gsLst>
                    <a:gs pos="0">
                      <a:prstClr val="black"/>
                    </a:gs>
                    <a:gs pos="86000">
                      <a:prstClr val="black"/>
                    </a:gs>
                  </a:gsLst>
                  <a:lin ang="5400000" scaled="0"/>
                </a:gradFill>
              </a:rPr>
              <a:t>datacenters</a:t>
            </a:r>
            <a:endParaRPr lang="en-US"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ru-RU" sz="2700" i="1" dirty="0" smtClean="0">
                <a:gradFill>
                  <a:gsLst>
                    <a:gs pos="0">
                      <a:prstClr val="black"/>
                    </a:gs>
                    <a:gs pos="86000">
                      <a:prstClr val="black"/>
                    </a:gs>
                  </a:gsLst>
                  <a:lin ang="5400000" scaled="0"/>
                </a:gradFill>
              </a:rPr>
              <a:t>4</a:t>
            </a:r>
            <a:r>
              <a:rPr lang="en-US" sz="2700" i="1" baseline="30000" dirty="0" err="1" smtClean="0">
                <a:gradFill>
                  <a:gsLst>
                    <a:gs pos="0">
                      <a:prstClr val="black"/>
                    </a:gs>
                    <a:gs pos="86000">
                      <a:prstClr val="black"/>
                    </a:gs>
                  </a:gsLst>
                  <a:lin ang="5400000" scaled="0"/>
                </a:gradFill>
              </a:rPr>
              <a:t>th</a:t>
            </a:r>
            <a:r>
              <a:rPr lang="en-US" sz="2700" i="1" dirty="0" smtClean="0">
                <a:gradFill>
                  <a:gsLst>
                    <a:gs pos="0">
                      <a:prstClr val="black"/>
                    </a:gs>
                    <a:gs pos="86000">
                      <a:prstClr val="black"/>
                    </a:gs>
                  </a:gsLst>
                  <a:lin ang="5400000" scaled="0"/>
                </a:gradFill>
              </a:rPr>
              <a:t> generation</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ITPAC</a:t>
            </a: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size ~ </a:t>
            </a:r>
            <a:r>
              <a:rPr lang="en-US" sz="2700" i="1" dirty="0">
                <a:gradFill>
                  <a:gsLst>
                    <a:gs pos="0">
                      <a:prstClr val="black"/>
                    </a:gs>
                    <a:gs pos="86000">
                      <a:prstClr val="black"/>
                    </a:gs>
                  </a:gsLst>
                  <a:lin ang="5400000" scaled="0"/>
                </a:gradFill>
              </a:rPr>
              <a:t>28 100</a:t>
            </a:r>
            <a:r>
              <a:rPr lang="ru-RU" sz="2700" i="1" dirty="0">
                <a:gradFill>
                  <a:gsLst>
                    <a:gs pos="0">
                      <a:prstClr val="black"/>
                    </a:gs>
                    <a:gs pos="86000">
                      <a:prstClr val="black"/>
                    </a:gs>
                  </a:gsLst>
                  <a:lin ang="5400000" scaled="0"/>
                </a:gradFill>
              </a:rPr>
              <a:t> </a:t>
            </a:r>
            <a:r>
              <a:rPr lang="en-US" sz="2700" i="1" dirty="0" err="1" smtClean="0">
                <a:gradFill>
                  <a:gsLst>
                    <a:gs pos="0">
                      <a:prstClr val="black"/>
                    </a:gs>
                    <a:gs pos="86000">
                      <a:prstClr val="black"/>
                    </a:gs>
                  </a:gsLst>
                  <a:lin ang="5400000" scaled="0"/>
                </a:gradFill>
              </a:rPr>
              <a:t>sq.meter</a:t>
            </a:r>
            <a:r>
              <a:rPr lang="ru-RU" sz="2700" i="1" dirty="0" smtClean="0">
                <a:gradFill>
                  <a:gsLst>
                    <a:gs pos="0">
                      <a:prstClr val="black"/>
                    </a:gs>
                    <a:gs pos="86000">
                      <a:prstClr val="black"/>
                    </a:gs>
                  </a:gsLst>
                  <a:lin ang="5400000" scaled="0"/>
                </a:gradFill>
              </a:rPr>
              <a:t> </a:t>
            </a:r>
            <a:endParaRPr lang="ru-RU"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power</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16 </a:t>
            </a:r>
            <a:r>
              <a:rPr lang="en-US" sz="2700" i="1" dirty="0" err="1" smtClean="0">
                <a:gradFill>
                  <a:gsLst>
                    <a:gs pos="0">
                      <a:prstClr val="black"/>
                    </a:gs>
                    <a:gs pos="86000">
                      <a:prstClr val="black"/>
                    </a:gs>
                  </a:gsLst>
                  <a:lin ang="5400000" scaled="0"/>
                </a:gradFill>
              </a:rPr>
              <a:t>MWt</a:t>
            </a:r>
            <a:endParaRPr lang="ru-RU" sz="2700" i="1" dirty="0">
              <a:gradFill>
                <a:gsLst>
                  <a:gs pos="0">
                    <a:prstClr val="black"/>
                  </a:gs>
                  <a:gs pos="86000">
                    <a:prstClr val="black"/>
                  </a:gs>
                </a:gsLst>
                <a:lin ang="5400000" scaled="0"/>
              </a:gradFill>
            </a:endParaRPr>
          </a:p>
          <a:p>
            <a:r>
              <a:rPr lang="en-US" sz="2700" i="1" dirty="0">
                <a:gradFill>
                  <a:gsLst>
                    <a:gs pos="0">
                      <a:prstClr val="black"/>
                    </a:gs>
                    <a:gs pos="86000">
                      <a:prstClr val="black"/>
                    </a:gs>
                  </a:gsLst>
                  <a:lin ang="5400000" scaled="0"/>
                </a:gradFill>
              </a:rPr>
              <a:t> - PUE ~ 1.05-1.22</a:t>
            </a:r>
          </a:p>
          <a:p>
            <a:r>
              <a:rPr lang="en-US"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cost</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500</a:t>
            </a:r>
            <a:r>
              <a:rPr lang="ru-RU" sz="2700" i="1" dirty="0">
                <a:gradFill>
                  <a:gsLst>
                    <a:gs pos="0">
                      <a:prstClr val="black"/>
                    </a:gs>
                    <a:gs pos="86000">
                      <a:prstClr val="black"/>
                    </a:gs>
                  </a:gsLst>
                  <a:lin ang="5400000" scaled="0"/>
                </a:gradFill>
              </a:rPr>
              <a:t>М </a:t>
            </a:r>
            <a:r>
              <a:rPr lang="en-US" sz="2700" i="1" dirty="0">
                <a:gradFill>
                  <a:gsLst>
                    <a:gs pos="0">
                      <a:prstClr val="black"/>
                    </a:gs>
                    <a:gs pos="86000">
                      <a:prstClr val="black"/>
                    </a:gs>
                  </a:gsLst>
                  <a:lin ang="5400000" scaled="0"/>
                </a:gradFill>
              </a:rPr>
              <a:t>$</a:t>
            </a:r>
            <a:endParaRPr lang="ru-RU" sz="2700" i="1" dirty="0">
              <a:gradFill>
                <a:gsLst>
                  <a:gs pos="0">
                    <a:prstClr val="black"/>
                  </a:gs>
                  <a:gs pos="86000">
                    <a:prstClr val="black"/>
                  </a:gs>
                </a:gsLst>
                <a:lin ang="5400000" scaled="0"/>
              </a:gradFill>
            </a:endParaRPr>
          </a:p>
        </p:txBody>
      </p:sp>
    </p:spTree>
    <p:extLst>
      <p:ext uri="{BB962C8B-B14F-4D97-AF65-F5344CB8AC3E}">
        <p14:creationId xmlns:p14="http://schemas.microsoft.com/office/powerpoint/2010/main" val="27210726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1312"/>
            <a:ext cx="12180274" cy="5120370"/>
          </a:xfrm>
          <a:prstGeom prst="rect">
            <a:avLst/>
          </a:prstGeom>
        </p:spPr>
      </p:pic>
      <p:sp>
        <p:nvSpPr>
          <p:cNvPr id="2" name="Title 1"/>
          <p:cNvSpPr>
            <a:spLocks noGrp="1"/>
          </p:cNvSpPr>
          <p:nvPr>
            <p:ph type="title"/>
          </p:nvPr>
        </p:nvSpPr>
        <p:spPr>
          <a:xfrm>
            <a:off x="156117" y="0"/>
            <a:ext cx="10571356" cy="758283"/>
          </a:xfrm>
        </p:spPr>
        <p:txBody>
          <a:bodyPr>
            <a:noAutofit/>
          </a:bodyPr>
          <a:lstStyle/>
          <a:p>
            <a:r>
              <a:rPr lang="en-US" sz="4000" b="1" dirty="0" smtClean="0"/>
              <a:t>Global Azure Content Delivery Network</a:t>
            </a:r>
            <a:endParaRPr lang="ru-RU" sz="4000" b="1" dirty="0"/>
          </a:p>
        </p:txBody>
      </p:sp>
      <p:sp>
        <p:nvSpPr>
          <p:cNvPr id="4" name="TextBox 3"/>
          <p:cNvSpPr txBox="1"/>
          <p:nvPr/>
        </p:nvSpPr>
        <p:spPr>
          <a:xfrm>
            <a:off x="156117" y="5701682"/>
            <a:ext cx="11603947" cy="1354217"/>
          </a:xfrm>
          <a:prstGeom prst="rect">
            <a:avLst/>
          </a:prstGeom>
          <a:noFill/>
        </p:spPr>
        <p:txBody>
          <a:bodyPr wrap="square" lIns="0" tIns="0" rIns="0" bIns="0" rtlCol="0">
            <a:spAutoFit/>
          </a:bodyPr>
          <a:lstStyle/>
          <a:p>
            <a:r>
              <a:rPr lang="ru-RU" sz="4000" b="1" dirty="0" smtClean="0">
                <a:gradFill>
                  <a:gsLst>
                    <a:gs pos="0">
                      <a:prstClr val="black"/>
                    </a:gs>
                    <a:gs pos="86000">
                      <a:prstClr val="black"/>
                    </a:gs>
                  </a:gsLst>
                  <a:lin ang="5400000" scaled="0"/>
                </a:gradFill>
              </a:rPr>
              <a:t>2</a:t>
            </a:r>
            <a:r>
              <a:rPr lang="en-US" sz="4000" b="1" dirty="0" smtClean="0">
                <a:gradFill>
                  <a:gsLst>
                    <a:gs pos="0">
                      <a:prstClr val="black"/>
                    </a:gs>
                    <a:gs pos="86000">
                      <a:prstClr val="black"/>
                    </a:gs>
                  </a:gsLst>
                  <a:lin ang="5400000" scaled="0"/>
                </a:gradFill>
              </a:rPr>
              <a:t>9</a:t>
            </a:r>
            <a:r>
              <a:rPr lang="ru-RU" sz="4000" b="1" dirty="0" smtClean="0">
                <a:gradFill>
                  <a:gsLst>
                    <a:gs pos="0">
                      <a:prstClr val="black"/>
                    </a:gs>
                    <a:gs pos="86000">
                      <a:prstClr val="black"/>
                    </a:gs>
                  </a:gsLst>
                  <a:lin ang="5400000" scaled="0"/>
                </a:gradFill>
              </a:rPr>
              <a:t> </a:t>
            </a:r>
            <a:r>
              <a:rPr lang="en-US" sz="4000" b="1" dirty="0" smtClean="0">
                <a:gradFill>
                  <a:gsLst>
                    <a:gs pos="0">
                      <a:prstClr val="black"/>
                    </a:gs>
                    <a:gs pos="86000">
                      <a:prstClr val="black"/>
                    </a:gs>
                  </a:gsLst>
                  <a:lin ang="5400000" scaled="0"/>
                </a:gradFill>
              </a:rPr>
              <a:t>CDN nodes</a:t>
            </a:r>
            <a:r>
              <a:rPr lang="en-US" sz="2000" dirty="0" smtClean="0">
                <a:gradFill>
                  <a:gsLst>
                    <a:gs pos="0">
                      <a:prstClr val="black"/>
                    </a:gs>
                    <a:gs pos="86000">
                      <a:prstClr val="black"/>
                    </a:gs>
                  </a:gsLst>
                  <a:lin ang="5400000" scaled="0"/>
                </a:gradFill>
              </a:rPr>
              <a:t>: </a:t>
            </a:r>
            <a:r>
              <a:rPr lang="en-US" dirty="0" smtClean="0">
                <a:gradFill>
                  <a:gsLst>
                    <a:gs pos="0">
                      <a:prstClr val="black"/>
                    </a:gs>
                    <a:gs pos="86000">
                      <a:prstClr val="black"/>
                    </a:gs>
                  </a:gsLst>
                  <a:lin ang="5400000" scaled="0"/>
                </a:gradFill>
              </a:rPr>
              <a:t>Atlanta, Miami, NY, Washington DC, Chicago, Dallas, Los Angeles, San Jose, Seattle, Copenhagen, Helsinki, Stockholm, Vienna, Warsaw, Amsterdam, Frankfurt, Milan, London, Madrid, Paris, </a:t>
            </a:r>
            <a:r>
              <a:rPr lang="en-US" dirty="0" err="1" smtClean="0">
                <a:gradFill>
                  <a:gsLst>
                    <a:gs pos="0">
                      <a:prstClr val="black"/>
                    </a:gs>
                    <a:gs pos="86000">
                      <a:prstClr val="black"/>
                    </a:gs>
                  </a:gsLst>
                  <a:lin ang="5400000" scaled="0"/>
                </a:gradFill>
              </a:rPr>
              <a:t>Batam</a:t>
            </a:r>
            <a:r>
              <a:rPr lang="en-US" dirty="0" smtClean="0">
                <a:gradFill>
                  <a:gsLst>
                    <a:gs pos="0">
                      <a:prstClr val="black"/>
                    </a:gs>
                    <a:gs pos="86000">
                      <a:prstClr val="black"/>
                    </a:gs>
                  </a:gsLst>
                  <a:lin ang="5400000" scaled="0"/>
                </a:gradFill>
              </a:rPr>
              <a:t>, Hong Kong, Jakarta, Kaohsiung, Singapore, Melbourne, Sydney, Tokyo, Osaka</a:t>
            </a:r>
          </a:p>
          <a:p>
            <a:endParaRPr lang="ru-RU" sz="1200" dirty="0">
              <a:gradFill>
                <a:gsLst>
                  <a:gs pos="0">
                    <a:prstClr val="black"/>
                  </a:gs>
                  <a:gs pos="86000">
                    <a:prstClr val="black"/>
                  </a:gs>
                </a:gsLst>
                <a:lin ang="5400000" scaled="0"/>
              </a:gradFill>
            </a:endParaRPr>
          </a:p>
        </p:txBody>
      </p:sp>
      <p:sp>
        <p:nvSpPr>
          <p:cNvPr id="5" name="TextBox 4"/>
          <p:cNvSpPr txBox="1"/>
          <p:nvPr/>
        </p:nvSpPr>
        <p:spPr>
          <a:xfrm>
            <a:off x="759977" y="5216678"/>
            <a:ext cx="9683432" cy="707886"/>
          </a:xfrm>
          <a:prstGeom prst="rect">
            <a:avLst/>
          </a:prstGeom>
          <a:noFill/>
        </p:spPr>
        <p:txBody>
          <a:bodyPr wrap="square" rtlCol="0">
            <a:spAutoFit/>
          </a:bodyPr>
          <a:lstStyle/>
          <a:p>
            <a:r>
              <a:rPr lang="en-US" sz="2000" dirty="0" smtClean="0"/>
              <a:t>Node locations list on world </a:t>
            </a:r>
            <a:r>
              <a:rPr lang="en-US" sz="2000" dirty="0" smtClean="0"/>
              <a:t>map </a:t>
            </a:r>
            <a:r>
              <a:rPr lang="en-US" sz="4000" b="1" u="sng" dirty="0" smtClean="0">
                <a:solidFill>
                  <a:schemeClr val="accent5">
                    <a:lumMod val="10000"/>
                  </a:schemeClr>
                </a:solidFill>
              </a:rPr>
              <a:t>aka.ms/</a:t>
            </a:r>
            <a:r>
              <a:rPr lang="en-US" sz="4000" b="1" u="sng" dirty="0" err="1" smtClean="0">
                <a:solidFill>
                  <a:schemeClr val="accent5">
                    <a:lumMod val="10000"/>
                  </a:schemeClr>
                </a:solidFill>
              </a:rPr>
              <a:t>cdn</a:t>
            </a:r>
            <a:r>
              <a:rPr lang="en-US" sz="4000" b="1" u="sng" dirty="0" smtClean="0">
                <a:solidFill>
                  <a:schemeClr val="accent5">
                    <a:lumMod val="10000"/>
                  </a:schemeClr>
                </a:solidFill>
              </a:rPr>
              <a:t>-map</a:t>
            </a:r>
            <a:endParaRPr lang="en-US" sz="4000" b="1" u="sng" dirty="0" smtClean="0">
              <a:solidFill>
                <a:schemeClr val="accent5">
                  <a:lumMod val="10000"/>
                </a:schemeClr>
              </a:solidFill>
            </a:endParaRPr>
          </a:p>
        </p:txBody>
      </p:sp>
    </p:spTree>
    <p:extLst>
      <p:ext uri="{BB962C8B-B14F-4D97-AF65-F5344CB8AC3E}">
        <p14:creationId xmlns:p14="http://schemas.microsoft.com/office/powerpoint/2010/main" val="39186920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srcRect/>
          <a:stretch>
            <a:fillRect/>
          </a:stretch>
        </p:blipFill>
        <p:spPr bwMode="auto">
          <a:xfrm>
            <a:off x="5452947" y="3288259"/>
            <a:ext cx="5089174" cy="2148331"/>
          </a:xfrm>
          <a:prstGeom prst="rect">
            <a:avLst/>
          </a:prstGeom>
          <a:noFill/>
          <a:ln w="9525">
            <a:noFill/>
            <a:miter lim="800000"/>
            <a:headEnd/>
            <a:tailEnd/>
          </a:ln>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48" y="611485"/>
            <a:ext cx="6117615" cy="237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784" y="245568"/>
            <a:ext cx="4358374" cy="292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a:xfrm>
            <a:off x="410328" y="17925"/>
            <a:ext cx="10654409" cy="653771"/>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400" b="1" dirty="0" smtClean="0">
                <a:latin typeface="Segoe UI Light" panose="020B0502040204020203" pitchFamily="34" charset="0"/>
                <a:cs typeface="Segoe UI Light" panose="020B0502040204020203" pitchFamily="34" charset="0"/>
              </a:rPr>
              <a:t>Azure datacenters </a:t>
            </a:r>
            <a:endParaRPr lang="en-US" sz="4400" b="1" dirty="0">
              <a:latin typeface="Segoe UI Light" panose="020B0502040204020203" pitchFamily="34" charset="0"/>
              <a:cs typeface="Segoe UI Light" panose="020B0502040204020203" pitchFamily="34" charset="0"/>
            </a:endParaRPr>
          </a:p>
        </p:txBody>
      </p:sp>
      <p:sp>
        <p:nvSpPr>
          <p:cNvPr id="7" name="TextBox 6"/>
          <p:cNvSpPr txBox="1"/>
          <p:nvPr/>
        </p:nvSpPr>
        <p:spPr>
          <a:xfrm>
            <a:off x="0" y="5811582"/>
            <a:ext cx="11610244" cy="1046418"/>
          </a:xfrm>
          <a:prstGeom prst="rect">
            <a:avLst/>
          </a:prstGeom>
          <a:noFill/>
        </p:spPr>
        <p:txBody>
          <a:bodyPr wrap="square" lIns="121899" tIns="60949" rIns="121899" bIns="60949" rtlCol="0">
            <a:spAutoFit/>
          </a:bodyPr>
          <a:lstStyle/>
          <a:p>
            <a:r>
              <a:rPr lang="en-US" sz="3200" dirty="0" smtClean="0">
                <a:latin typeface="Segoe UI Light" pitchFamily="34" charset="0"/>
              </a:rPr>
              <a:t>Tour to Datacenter: </a:t>
            </a:r>
            <a:r>
              <a:rPr lang="en-US" sz="6000" b="1" dirty="0" smtClean="0">
                <a:latin typeface="Segoe UI Light" pitchFamily="34" charset="0"/>
                <a:hlinkClick r:id="rId6"/>
              </a:rPr>
              <a:t>aka.ms/</a:t>
            </a:r>
            <a:r>
              <a:rPr lang="en-US" sz="6000" b="1" dirty="0" err="1" smtClean="0">
                <a:latin typeface="Segoe UI Light" pitchFamily="34" charset="0"/>
                <a:hlinkClick r:id="rId6"/>
              </a:rPr>
              <a:t>gfs</a:t>
            </a:r>
            <a:r>
              <a:rPr lang="en-US" sz="6000" b="1" dirty="0" smtClean="0">
                <a:latin typeface="Segoe UI Light" pitchFamily="34" charset="0"/>
                <a:hlinkClick r:id="rId6"/>
              </a:rPr>
              <a:t>-video</a:t>
            </a:r>
            <a:endParaRPr lang="en-US" sz="4000" b="1" dirty="0">
              <a:latin typeface="Segoe UI Light" pitchFamily="34" charset="0"/>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748" y="3107495"/>
            <a:ext cx="4540813" cy="3036668"/>
          </a:xfrm>
          <a:prstGeom prst="rect">
            <a:avLst/>
          </a:prstGeom>
        </p:spPr>
      </p:pic>
    </p:spTree>
    <p:extLst>
      <p:ext uri="{BB962C8B-B14F-4D97-AF65-F5344CB8AC3E}">
        <p14:creationId xmlns:p14="http://schemas.microsoft.com/office/powerpoint/2010/main" val="17578609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ru-RU"/>
          </a:p>
        </p:txBody>
      </p:sp>
      <p:sp>
        <p:nvSpPr>
          <p:cNvPr id="3" name="Title 2"/>
          <p:cNvSpPr>
            <a:spLocks noGrp="1"/>
          </p:cNvSpPr>
          <p:nvPr>
            <p:ph type="title"/>
          </p:nvPr>
        </p:nvSpPr>
        <p:spPr/>
        <p:txBody>
          <a:bodyPr/>
          <a:lstStyle/>
          <a:p>
            <a:endParaRPr lang="ru-RU"/>
          </a:p>
        </p:txBody>
      </p:sp>
      <p:sp>
        <p:nvSpPr>
          <p:cNvPr id="4" name="Title 1"/>
          <p:cNvSpPr txBox="1">
            <a:spLocks/>
          </p:cNvSpPr>
          <p:nvPr/>
        </p:nvSpPr>
        <p:spPr>
          <a:xfrm>
            <a:off x="68731" y="-110516"/>
            <a:ext cx="5397189" cy="2098652"/>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0" i="0" u="none" strike="noStrike" kern="1200" cap="none" spc="0" normalizeH="0" baseline="0" noProof="0" smtClean="0">
                <a:ln>
                  <a:noFill/>
                </a:ln>
                <a:solidFill>
                  <a:srgbClr val="060F18"/>
                </a:solidFill>
                <a:effectLst/>
                <a:uLnTx/>
                <a:uFillTx/>
                <a:latin typeface="Segoe UI Light"/>
                <a:ea typeface="+mj-ea"/>
                <a:cs typeface="+mj-cs"/>
              </a:rPr>
              <a:t>В клауде есть почти всё!</a:t>
            </a:r>
            <a:endParaRPr kumimoji="0" lang="ru-RU" sz="4200" b="0" i="0" u="none" strike="noStrike" kern="1200" cap="none" spc="0" normalizeH="0" baseline="0" noProof="0" dirty="0">
              <a:ln>
                <a:noFill/>
              </a:ln>
              <a:solidFill>
                <a:srgbClr val="060F18"/>
              </a:solidFill>
              <a:effectLst/>
              <a:uLnTx/>
              <a:uFillTx/>
              <a:latin typeface="Segoe UI Light"/>
              <a:ea typeface="+mj-ea"/>
              <a:cs typeface="+mj-cs"/>
            </a:endParaRPr>
          </a:p>
        </p:txBody>
      </p:sp>
      <p:pic>
        <p:nvPicPr>
          <p:cNvPr id="5" name="Picture 4"/>
          <p:cNvPicPr>
            <a:picLocks noChangeAspect="1"/>
          </p:cNvPicPr>
          <p:nvPr/>
        </p:nvPicPr>
        <p:blipFill>
          <a:blip r:embed="rId2"/>
          <a:stretch>
            <a:fillRect/>
          </a:stretch>
        </p:blipFill>
        <p:spPr>
          <a:xfrm>
            <a:off x="0" y="3073554"/>
            <a:ext cx="7706508" cy="3784446"/>
          </a:xfrm>
          <a:prstGeom prst="rect">
            <a:avLst/>
          </a:prstGeom>
        </p:spPr>
      </p:pic>
      <p:pic>
        <p:nvPicPr>
          <p:cNvPr id="6" name="Picture 5"/>
          <p:cNvPicPr>
            <a:picLocks noChangeAspect="1"/>
          </p:cNvPicPr>
          <p:nvPr/>
        </p:nvPicPr>
        <p:blipFill>
          <a:blip r:embed="rId3"/>
          <a:stretch>
            <a:fillRect/>
          </a:stretch>
        </p:blipFill>
        <p:spPr>
          <a:xfrm>
            <a:off x="5719651" y="0"/>
            <a:ext cx="6299025" cy="3178256"/>
          </a:xfrm>
          <a:prstGeom prst="rect">
            <a:avLst/>
          </a:prstGeom>
        </p:spPr>
      </p:pic>
      <p:pic>
        <p:nvPicPr>
          <p:cNvPr id="7" name="Picture 6"/>
          <p:cNvPicPr>
            <a:picLocks noChangeAspect="1"/>
          </p:cNvPicPr>
          <p:nvPr/>
        </p:nvPicPr>
        <p:blipFill>
          <a:blip r:embed="rId4"/>
          <a:stretch>
            <a:fillRect/>
          </a:stretch>
        </p:blipFill>
        <p:spPr>
          <a:xfrm>
            <a:off x="7639050" y="3073554"/>
            <a:ext cx="4379626" cy="3784446"/>
          </a:xfrm>
          <a:prstGeom prst="rect">
            <a:avLst/>
          </a:prstGeom>
        </p:spPr>
      </p:pic>
      <p:sp>
        <p:nvSpPr>
          <p:cNvPr id="8" name="AutoShape 2" descr="data:image/jpeg;base64,/9j/4AAQSkZJRgABAQAAAQABAAD/2wCEAAkGBxQTEhUUExQUFhUXFxgYFxgYGBgWFxgXGhcYFxoXGhcYHCggGBolGxUXITEhJSkrLi4uFx8zODMsNygtLisBCgoKDg0OGhAQGiwcHBwsLCwsLCwsLCwsLCwsLCwsLCwsLCwsLCwsLCwsLCwsLCwsLCwsLCw3NyssLDcsLDcsN//AABEIAOEA4QMBIgACEQEDEQH/xAAcAAABBQEBAQAAAAAAAAAAAAAFAAIDBAYBBwj/xAA9EAABAwIDBQUGBQQBBAMAAAABAAIRAyEEEjEFQVFhcQYTIoGRMqGxwdHwFCNCUmJyguHxFQeSssIzU6L/xAAZAQACAwEAAAAAAAAAAAAAAAABAgADBAX/xAAmEQACAgICAgICAgMAAAAAAAAAAQIRAyESMQRBEyJRcTJhBRRC/9oADAMBAAIRAxEAPwDHsHBWMstKr1qRi1lNTpQIJslLAZRF3Is0Q1pG/VDqoAzQimHEtA4hJKPJUx8c+DsubPr/AKT5dEaoVVl2ktMGxGiM4LEyOarxTa+rL88E/vH2G88g9FnMSLnqjJPhPRZ2riLnzWiRlitkGDM145LRubdZfZZnELXuCu8V3EnkLjKis2U/E1XUwWtPjPtO3tn9LY0PEq1gacvmbAT7kI2hXvHOZj7kn5rP5eVr6ot8bHf2ZQrVADl185kzzUWbmuZePXd9fdC6FzmdGI6SpWEqNSNKVllllj1O1VGFSB1/ogQsmgDpYq3gdsOpuAqyW/uGo+oVGnVUj3giCkkrA4qSpm6w1TM0FrpBFiDYqUtPFZXspicr+5J8Lrt5OA+BAWvDVinHizmZYcHQJxEgoHtv2Vo9osss5tq7Fq8V3JFQIpqWVAxTALtIB0ppdzTimFMBi80k1JQBnw2RBK65lrKnTeSVaqtICFjFJlw+fuyPU6HgaQgTiBTd1+gWtwVKKY6IdkKT8P3jf5BUqVYtdBs4ehRs0d4UGJwragg2dxSzx3tdluPLx0+izhMcHNIOsIJjRclccx9L2gSOIXHQ8WIVTySjqSLvijLcCPZA/OHRa9Y/Y4Ir34fNbAlbfD/hZl8q1MfTPgfzgepCD4hsknj8uNp5I3QaSx2UOcSdGyb+SqO2fW/aR/Vlb8SIFysXkO5s2eOqggJV5cNyjCMVNm1NIEnXx0h/7KL/AIet/wDW49C13wKzM0roH5U9oVn8IR7TXN/qBHxT2Yab++yrHIGn74px5p76RCbH3ZQIwlObUXHM+/vcot/X5oNEQV2RPfUyN1RvxXoPRYvshh81XMbhgnzNh81tmhYs0lZz/KdyKeOEhZPbXswtjWbIKx+31d4j+5nBLFMoWqWV3QMRUZKfC44IgI5XV1JQFGNfWg2U1WuSFFh8PJlS1HQUgSCtU/KuN/zXoeyQDRb0Xn2N/wDjHUfFb/YzvyW9EURnX0CLqJ9OUVw7ZCkfs8G6YWwBUaYMiQgdfBAkltitdisEYQY4YkwBcn/c8ABdCXWx4N+gVsvCVO+3GxJJgAAakncOaKYzbDWWYBUP7nTkHRu/zVHH4i3d0x4B7To9sjfJPs8AhFSos8s7S4xNUcS7kE8Rt2s+zqjo4A5W/wDa2AFTOK0VF9VRd6SLafdlnuTLbSDDcVpopWYxBX1HNbLmuA4wY9dFDTxTjo1xRUWD5EayjtioNHu8iY9FaZtsmz2td1aAf+5sOHqsY3aA0OYEclZo49p/UOkwfejxGWQ2tHE0X/uYd1w8ehg+8p1XB2kEOHEX9Rq1ZOniOf09Vfwu0nMNiQk4otUwk6koSy469IVmjtRj7PaJ4tspDh80ZDmvusR1CraaG56NP2RwuWkXb3u9zZA98o61qpYNwa0NGgAAV1rxxXNyXZy5y5SbG1zAKxnaG91sq9wVke04gBafD/mIBGKYBQ01OAu8A4QmlPKaiQ4uLqShDKUnWsq1Z8FTvokKs0SYIlVsAse7wNHMLfbOtRb0WI280ZmAD7sFv9nM/JamiRlrB6K8KyiwrPCpjTTlTOVXgg6LK7arlrMrbF8yeDBrcxEzHkVq6eGL5a2SdLCSOcafe5U8V2aaXZ3vpw0QGvl8kQT4WzxO46RO8VZGmqL8FJ7PPKoJAcbjcdRPI6Ifiahb/qVru0pp0wAKhqAEkQ0gA7xMm3MBuuiyxwrq7rWbw3LNwSNXOyrTxIOozb/9qzSqOIkMBO61giY2I1sAX4dfNF8FskMv5lB6HhC+zPM2bVdcse484t6qajhaoMPplt+E+4Lc08MIEDqr2GoN4JXJl6wxML/xhi7c3AAAeu/3KrU2GSR+U7zC9YpYdu9oPOym/CMI0hDmyPDE8YxGxSy7c7TuuBJ/usqz3vp3fBG+IkdQDEL22vspjxBDXdQPgs3tDsqGSWb7cx0PyR5fkT4/wefYTGg6EfNFMPjyIgqjtLZGXMWmKjd0QSObd6o4TEzrZ3Dcen0UkvaIpemb/Ze25gPPKVoWVjuMheaYesVqezO1IcKb/ZNhyPHosuTGnsry401aNEMWd6B9pqoIELRYnAiFkNvUy1wG5DxUuZkK1JThV6TlZBXZEOELoalnTO8TEH5UkzvElCGLxTzKlwjHZgSFdrYeb6dUhuuoosGiltwnvQOnxXoezGfktjgsFj6WdwM8Pitns7blJtMNJuEYwYJBmjMKy1vhc43DR6ncEMo7YpEWM67vs+5FMJiG1G5WPaAYJJlwsSPI81XkdIkI29lQbQeGxUqE5iAGCWsZP7Q2JIHWbyozjgGuaXu8OhmHX3t1Dj1vCobVrZbZhJOoAJPQ6tKy78Y8Fx1B1F+v2Vjls2RikFcS3E16gio6oxpkA1HuZFrFjjbTQKtjDTabHJP6JzAEWOXlvj3oK3a8PtPMA/cqka7nvsNTJ+yim/Y1JGqwNTMQYgCw4ou0SIQ3ZeHhs7yiHeAb0GzTHSL2Gdp6IhTdogP/ACbBAHrFk7/mwDqOlwloKlRqqJPH3K8HW436LO7M2/TdZHaeIYRc7vRCqGbtE4eNY929QYp4y3Hu96e2q0jWPT4qpjqgH6h5blG9EjoyfaPZ4cc7bneBrHHqFhcfhpuAM03uAfRem4p3p9+iwm16RFZwG+D0PBSLEyq9g3Cl2h9YKMYN2h3yI67veQmYfDHV0cgWk7+S0fZTZrTWa94Aa05gNA50zEDUCJKTJpNlTnxi7N7WoQL8P9rC9r2w4L0GppKwva5vjCz+G7yHPTsz9FWmtKZTYpQu0gi7tcyp4C4QmANgJLuZJQgAqmVXerLhqoi1aIiSWyNqsYOiHGCQOZn5ApU8M52gJ6BPGGI1B+CLCgzg8OxgAeXG4kDMxh4eKCXcdAiVTH5WhraZZNhkcHZheMzf06aX8kN2XhMzBBzOkw2NBxk2k8ETZs17C1sTUdctLpa1v7nRMnlZYcpfBbKWPw2UZ2kjLJOp8UCw4DX0WexztQZ04nXzWh2w0hrWMzby82Jjf0nUIBWw38bdAQOZ+qzpMvsGMwzfUalT4Sm3Npp6Lu4HT7+7KWhTvP36IJlnFGiwZsnPw5IJ3e75pmEbARSiyeH1Qui5bM8ca4Ohrc3IDN77AJ+PJDstSmx5y5oZUYXBlj4g7LD7xkEmxgFFsRgS05mtdHFsEebZUbWMf7TQXH9RDgfSeasi4VsSUZXoBYellIImJtMgwtfsbEF7deV0P2lTYGHK0Bzn5nHQ5oiwm1oV3YDYYT1VMi2BW2rtZ05WbrWF7c0Mo46u7UOI/kQB92V/EYNuceKBMuFpuDMEggdSCqGNw9ZpOR78hNnOe1wywbZctybGZEQRBzSLYxtFc5Uy27FvAu0xyM+4qzsPZ1PFVKjzRFSTAc55DWtFoEWm0nqs7jHV20C6LucGMiNTwEzGvqtp2YpjD0A2YAAHU3kzxMFJQd0F8F2VptIOUAcIB4acOqKt2NRYQ5jAxw0Lfm32T6BLC4jO1pncd/qPeFZoAySXHW2+PqnSTM2SLfY2pScBpmm8jX0Kw/aq7x8N69DpUhJLrzoIsE/FbLo1RD2NdwkadDqEmPx4wlyRmcaPIWMTnNWu232Nc2X0DmH7D7X9p0PQwshWYQSHAhwsQbEdQtqAkRufCiNVdcoCiQkzpKKUkSA5xTZumE6Jjnq+HQkj0js5hWU6JcQCSNVU7Z4RjKTHCJcg2ze1IZTDXtkjRCtrbWfXcC6zRoPJMUpMds2mX1AJyzvNr8Nb3W57OU6fiYGVGvuH1HuGfhDWkW8hwhebyOfu+YW+7PVgykAKs1GusSZkxxn2dWjhM3VGSCey3k60U+1GAyZXaCTnaPaAlt76uv8AcrK43FOYZafC7WQSYBMRHIeS3HaOoawBDfa9q4AOnhgHkATwWK2rhQxmXXXMdxLiSQOA3LNJL0aMbdbGbLLKgcIGYGdCDBJO9QOqZTB1m0b456IJi8PbUg339N/qjey7UaY4Nm99SSqqo0xlegrh6twZRnCVAVnabjmhXsJXIJF7JGXwezW0KgA+wocRjWN3geUlAfx5Ohho1KB4zaHiDhoDpx5nmlSHlJBjaFUF0Xvx+KPbFH5Lis3h8dTrRuIstXg2BtItaRJiQo0SLIxgBUbqQ7cQY+Oqip7BMyXOibxAv5J1TEd08AGx06ogzEyL6qWFJATa1AZ6TWizSXz0AaP/ACcf7U3tBihSoh82bAI3xMhwG8zaOE8FS27tY0sVR/Y9jhykHX0Kh7V0O9wveN9qleJkEG2nEWjoUUvyK2qdFPY/bPK/KXWc6QbgSf0md9hyW62Z2oBgEheJ/hsvtAtEauECd1zaUa2fXhoyum2syrHrooUk+z3ShtVrgrVLHCNfjZeQYHb5ZYkxx1t5IxQ7VhxDQRY34SbAfNRNk4JnqlLFg2+/JA+1exWVW5xAeNDpP8TxVLC7WYGSXXiwuT6C6znaXt+wA0y/d7DfETp7W4DlMq2ClJ6KJY0noy9XatIOIJIIJBkaEGCLc1M14NweXmsq3Etc57mhwLzJkjpYbrIvsGp7TfMLc8P1sk8S42FEk+ElRTM1MDFn8m+v+Ex1P+TPX6qKrU4lMZVG90HcADJ3W3TK6awQo3f60GWHUTEwSOVx7kwKOti2t4ngQbbhyO9V6mPMnKN/CTrqOFuqSWJXopn4q/5ZeaVc2ZWyvm8DxC5iRpbeCY9ECOPNh4+uYt/8YUmF2iQZMjzGt+N96SWLQq8evZr6GKJnOZfqAZuJN7COQB1jegu2sXf9UcG7hpfgddUxm12z7Q3iYJvpoCPfPRUq1SScoMEEXFysOXH+B1GinjzILhM6Cfu6LU/C1o4Nb8FDsjZbsQ7LuBa09XXAHOLnqi3aLZ5o1IjwkSzpoR1B9xCzOMqGhJWLDGX5huj4IrgqOdj+M+4FZzC18vRGNk4rW+qqZpWyttzGNpHKRlkb5AOtw7Ty1Qb2tLg8L+kLcbSp56M5WuIEwRIc3gQgtLZdJ0OYIBB8LbRI15GVL0HhYGw2z6xIc1jgOJED36rTYM1IGZ4J5CB77qxhdlARFau0BsmWtqX5ECwVQ4asXeDIW8Xy0zA/bO9TREi5XZmGUazu4qai8gb7fFUMDUqzDwB0JPxhWcXi2saSTYCT98VKDdIy3auX4gZb9zTD3cAHP+Nh6ox2e2m1ru7fBDvZJVGtelVd++HOO/VsC/IAcoVbCd0aRFQOzNMtymD68LqZNleN3Z6zsjHlzC1xJywJmZBFj5QR6KttLB0ah8dGi7m6m0n1hVdjVB+HpFgjMwONyfEbG5JOoKkdUJXNlKXJ0zDN/Z0D6mxcM3ShSn+kH4rzztBNDF1gyGyWuDQBlgtG4W1Dl6bUevMv+oMjENeP1Mj/ALXR810fAm3OmNjk0wZiNsV3NyGoQ3eG+EHqRc+ZQ3SU4xNtDfzFimOaV2opIaTJKb4Mj7CMYDE5Hg+XqgtPgrmHJPlb6LTjSei/HtUav/kR+0pID+KP7kk/wRG+JfggxJHGCqDq5Bg+7ru96IPpNP6/eBz5KJ+z5HtDlMcJ1BPwSS30Cab6H4bFhwg8YBGv+DyGqnLL6D+psieo3FCfwFRptE8OPLRX8O90QQfcRpPHd9lLGbWmCE30yV1P7t81Wq0f97x05KepXiRlJ38OWnWQojiTPsgjhlMfVWumix1RVaC2+5IVHvqNa0S42aI49OV1JVM6Zh1hHOx2zfzxWcXNY2QSGnM4AEuDeEuhs8CVkzRSWjPNV0bvsXgBTw1M3c4OqFziIl5cWmN4AaALqftLghWpFo9sS5n9XDzEjzVymPw+Dwggd5UBcWnhlL3kwfazPYPNRmuHCfUf5WZ01RjV8rPMiVNhKpa4RxuinabZ2VxqN9lx8XI8fP5oGxYpxpnQhK1ZuqEup23aIccOWkkSPqu7HxwtwiCjTYcICqpF6BdJzrX6yAieFmJm/S0J7MOBq0Ktiahc9tGi3NUeCWjQBo9p7joxg3k8RvIkxjbDOairYO2hig0kzpqT8+Cz+0a7nkCfCL5Zgk8SguM2malciczATky/qImHg7wYPkQiAeCQQbbvqtKxUjDkyt9BfCYXvWZAYuDJuJBnRFML2LJF8RBJJdFMRH8ZNjbeqewnaLY4StoudmnKLaQnySS0XqWHaxjWMs1oDW8gBb75lQvF1OKtlA991htt7KyCtTXnP/UGndrh+l0Ho4fUL0V1TVYvtLRFVzmHRwjpwPkbrf4VqYejztrudjpxn5FSNfbmFUrMcxxabFpId1HyTmvnqu7GQVNMm7yTorWGqx98VTJELrHwbQtEHRbGXFhjK3iPvzSQ7OOSSu+Rmj5UWXVnQPEd3NN/EO+wCpsc0A3Cpls6WVEZFfJosMxB4D0+miTsWYiGxPDlbU8yq2Teuk20CN7JyY8uJMyuZ40KTSVDiHaD7hSToDlQ+i8vcGi7iQG8yTZei4HDHDMp4UAuqPbcyddSSBZrROjrklZ3sbsmKgq1RlDRnE6wLzG4ncUexG08uIGWsO9cbDL4tJuZP7zYi9jKzTl7El0aytUBflknuWinyB9t0dZaPJRV6J1br9+5B9iYpxFUw55zucYy5iXHW5EKxV7QU6RAqtq053uEtP8Ae2R6wsbe7EqkLFiRBEg68OCyWPwWSplF2m7Dy/af5fJb/DYmm7K+m+4uHNdcdFFjMbQxdF4qtb3jSe5rCmWSWHxNqZJgGYmI8egIuJtSQYPjL+jA03FpkWRPD7YeDAkk6AXPotHsLYOHq1GNqPpMz+y0uL6jjE5Wz4QYBMEk20XpGztlYfDD8qm0H92rv+7d5Qkx4ZSLMvkxx9bMDsns1jcR4qg7inxqXef6aTdf7nNjgUU7S0KWztm4p9OQ4sLc7jmfVqO8DcxtYF05RAG4LYPrF0k6DcLyvN/+rm1g7Dsp03h4c4gsbJzH9wIN2sHUEvELZHHGCMfyzzS30eL4EQ4bo+FufBFcLjgDkdaLB14sTEz9/FMo7IrTLaNSL2y++6irYSpTLnVMNWytvmyODYjeYjVWVGqs0NJKmbXYZ3rTUSLeJvqPqvK6G0ab4a01G9KYIAjk+SpAW5okOJvBbcDjwWeX+PhN3yGUIS9nsNMpjivJTtAU/YLgf4kt+GqvbK7YVwTM1GAXDjMcwdVmn/iZL+MrA8SvTPQK1a6zO1XTUSwvaEVHZXAAnQg26cio6938UmPx54Z1NCTi4gLtHsc1B3tMeMDxD9zeI/kPeFj30zEifiOK9QpiCvPse/8AOq7vzH2/uK6MEVcUyjSr7j6qwAukNdqBJ3hR9w4aEOHI3Wimh6a/sekmS/gfQpI2S2EK1XMZKblXatIxdMMJkjTQ6EgbLgAXQoA470U+z8GalZjRoCC4xIDQd887eagB4IxsrZtRppVRJzT4BN8t2nw+1oXQkyPRDTPw4ZQL3y4zD51mTlFrZYLYhAjTY2oXNy5hUJkNAI0EX5EjzW2fgKL8O50087qfhGaPFbxNI1ImbysDtPDtqy9rAwyXZmySSHEeIndYfAWWfILJbNhs+jUpCWtJMX133+aIfiRUnOC2RDmluZp3TFilsfG58Ox5I9mJNp9eKWJzlhflMD+2TqAJ1JWQAOb2eo0S6pRrvZqcgaDTnoTMcgRCrYHajGOqZQ1ryYeySfGR4iATo527gCnVX1XUm1gG9y5gLpcWvaTq0wDodVzA7ApVS2s5tRjjOQB7pLP3XMiTPooyBmni2QAWwbXBgyIvbfKl2l2sxFOke7rPN2wHZKhDSY9pzC4THNZjaNB9Ki6s2q5zGhhIeGmczgMreTZ15JuAwbqtN1Sm+apgtBPgqMAB7uNBeSDxCKbXQHBPsvYztbWxDO6e+rUa6xY1zQCODixk/FS4YYh9wxrCf1EPqnqXVSJ9F3B7XJaMpy/xygERusApBjC7VynJkUa6Ke2WYik0P79xExYBkE74aITtrYt79nVGuMOcGtJ0BBcASfIKvtesXNyakkG/L/ar9qccKeHZQOtQSbgHK2Iid5PHgmxq5Bl1sxtSaTcjdSeOs3iN6njumkG7z7R+Q6KKhShwdJMG0tNhwtPJccw+1YjiCD5cZ/wuhCuwRpENR14Gu8q2wQGtvxI46mFQYTNxBJvIPVWw/wAV9P8AB+qsiNB+yX8US7eOXCOi1IrAmeIBWWGJJMZoA4QB7uitN2y1o8V4taBEKrPj5bRMvVmlY9YvtDSy4ipEQSHW3FwEjrMnzR7Ze16dUwLHg6BPRVO1OB8PfNmZaH3tEQDyuI81nVrszfszbSeBU7KLjEAqA4gjj6lPZjDwHnf3rTFlkWibu38D6pJ/413FJPaG+o9y4W8U4pmeUUWiCeZXCuA8EGQsbOwjqrgxkZoJvYDqdy9C/Bt/B+MUu9YzMKjKgblfJa1gvIgG5FzdBOzewqwbTqNexhqh0tc05hTkjvNRbSP6gbhHNp7MDcop6uf3bYl8lxgPDQJcIM5ROm5VTYzTSs5hKorUKIaw9+0Gk6oBnIYSKVNzmj2wO8FSB+0oZ2s7ODB0j3VYP7toltRmV9hN8tiLg36KXBbJq4aqKDHvfMd05jWhxcDmaKgeSA0DOZkixEIFtqviqtY4fFuaSDne8C7wLtiYHLTQDgqG7KW2aHsfszMynVdmIDQWhxdAOp8OmthbdzWmxeMaCXHRlmgaue7cByaD6rK7K27Up5WuIqNgQwWqsg/psO9aBBi5G5HKNWnXBdTe13iDv5NdF2vabttxCzSRFsr4HZxqTmGWlmLxTB1dr4iPgr9Wp4xaIsOQUuHaWgg/65clBUdqZ6QlCBthuzd4xwEsfVABAddriAYI4CfJZ7ZW0qtCqaNc6uJDoiHE5rQB4XTPmjuzK2XFVuVY/wD6a0/+5U3aXs93zfAB3jPZOgcNcp67juTUBsI4Su15kgF46Q7nzKmqYVjgfCWug7rWWE2RtZ9E5KkjKbgiCw8xw5Lbt2oHtGoB3iCDbcdyVEsA4fBP70EjM0m7heOZG4C/osnt/EmtWe8SW+y3hlbz3yZM81uO0AqfhXuoNhgIFQyc5Z+pw/jMAnXWNFgqsDy8l0PFxassgrK4w7Y4fG/PVVa7nNOYHlwPHdrdWy7eq1YSStOTGq0DJFVo5Tx82dfmPCfdY+YXcUPDII8rW323EctVUq0tTKvCmQwTvNx0bJ90hZtrRm3VMp0a0SDMHf8AJSDD5iJMCLDUqvSdpvdw0jqVdaCBLqhAP6WC58/9qRdrYqf5JKWDy6NqyN5hgnlmWgG1C9mSrReQ4EOLXMPUxO43QCmQNGBvOpL3kcQ3/Ce/FOHH+5wpg/2NEqxRi1sfXsH4rDFri25G6RBI5g6FQtAVzGOJEk3EcfLU6KBr511QaSBVMZk5rq73XX0KSFIlhE6LhPkkuONrK2zSiIkorsTZpxFVtMaaui8NGp5ncOaGNv8Af3zRjCUnd2RSp1zULvbbnDRliQC0QTrM6JWyXR6DsrBsc59SrUqZmEtpl2UOZTaAAMjRlkmSSRu3wq9Oq78RkZWdTe/NkqOa1waxjAXDJZrpLjG6RPAIlg+zdI0hlqGrUc0FmtNs6EXub2usvi6bw85RlqMHgeR4muuQ0OMgCwG/VVN7Ik2zS7d2Y7Evp5HZXU6ZrU6jC0d5WZlim5pdIgQRY3fqNC3G4N2OpMqtazOwkOpPb43GRmbJ9kbwCPMLPYLBRNQ1ar6mVrS5zgMjomGhtw2SBKhbtV2Fqtq5M4MNe0kwTcZgdztTIEJeSGf10cx2x6WaPzKZOZkiAA5hALWlxgGToNwSGDqsfJqZ5AIcS5tXgIeyS4X0M9Fb2Y7D4qo8OYSW5Cx9wWA3OQHQh8knfA3K0XtZVljhUhpkEiQZ1B0J8PldLwTCopRtkWM2vXo2rF7IAvWax4g6eOlDgOcdbpVdrQ0Pf3eQ2zsc7LbX22C1xed6s4nHsJYyo2ab3NDmkwHZ7TIBsJk2vfRR7fbRwtB9Ckx1V1YulzWtgE1BUY2pU/RE2pgWF/1Kv40ymXegRh8Yx1eo+m4Oa5zXSL/oaD72rbUaocJ43Xn2D2HiadNzmMZI0aw954iSQwiwaLHxExbfohFXtZi3+EVBTAEQwAE8yTJnol+Ntit+j0va2xaVc5qrQLe0LEf3AhZtv4TCF4GLc4E3Y3K8jjEWB0ueCxFbGVH+3VqO5OeSPRNaAI+4WiHj/keKNNt3tE6uAxje7ot0bMkxoXR8PogTnyoXPXcy2KoqkWclVIc5ygqOufJSuJUDrX+wo3oWTpDRTJIA3/X62VnaVbwwP6Ru/qP3OqdhRDS/Q7tLHQG4uABPmEMxFUE8hYeX1WeTpFE5Uv2S4WlvBAA1cfg0cVK7Fsb7Avv49c2vpCovqk6m24buiaSk5UUqVFipi3HfA35d/U6k9SuZg2CB4t07v5H6JtKnIJ3fE8EzWZ1lC3RNk9V/hB6g+v8AlVSpJt0PuMfMJgMJrI5Du8PFJKRwXUSWFHiyjzSeS5VrCNR6hSYFmcta2CSePvPJWtm20Euz2A72o3MIphwLjGYATJtxgG2/Ra3A4htM06DmVKb6k5Q8OElzy6SZIEAweACY+gzDURSLXMrGpTYPFlPivmkbi3MZB/TFpRD8mmWPhjqmawqQCCTlaRUMu0LrADVJduw/osvw1dtMNcZaXAU2hzg/xEuF3RaQRFidYIsg9WpWaKjTSrWptDYaKobTcS4CB+pwGR0wbOMDfp8TXrZmB7SaZa5rqlNxlvgeGhpBBa9ssOkEm06IFsiq7BU2NdRxNao+oM1UB1NrqlQw0F1Q5iYI8URcBVS2+xYu5bGYTZ/hABcXSXEvAY6RBc02FosLC0KlicD3lUU3F4EF8NDWzDvFJIm0iwiVsXbBeQalQt7xwqd42o/NSYxzSG5XFvhe3ww4iNUK2hsxr63dNpU2AZQSXl5DXeIU2PMFtspzHXOABwklYb+1dmNxWzCyqRmNoIIMHKSbOAh0W9EU2btui1nd1GhkNhrpdlF+RkGNTfmtNsTC0abnNLGNFR0g3l0AAiX6ES238kE21gcFULWgMZFQtsARVLabnHxSN9i4k6WmynBx6JJ+kJtXvJbSe17A1p8OR4AcSAJabOytAjdEkSVJsFtKiypSqE5XVBUbbM4OyBs5iP0kTfyQLH7HbRLX0M5aT4srgxwA3hzbkbtfNXqDK3eBrX1G5yMtM5aj+7GUOk3iSdMx1GsEIKST6ByS7Ie1m1a1NnhcPGH0pLiC8ENl/dZQGOAgSCTfyWGa2BCM9tMU04p9NlYVabJDXSDJmZzANk3E21HJBX1BOo04hNHuynkm7HBdUfeN4j1Cd3reI9QrOQykSME6KUUyoHVgd4HmFxuJjePUKxSiOpr2XI4hcFIOMCY4fIc7qD8SDvE9QrIrNa25bJ6awdRN7JuSG5JjNpVIblHCN41MExu4eqEb1NiK88NxN+FhdVz1CzTl9tGTJK2Oe6Su0mFxj1PALmVo1I+KnpVGgbh569UKsVKyVzfTcon0p6qTvm8R6hc71vEeqt+tFjSZXbwP3w965EGCOsrtSJ1HqLJxcDqR1lV0V0hsjgku5B+4eoSUIfV661JJQtH4vXy+iaNR5JJKBQRZ8woau/73hJJL7AiSp7DvveqtXd/b8GpJI+yLsYdfRKrp6pJIkfY6lp6Kajq/+n5pJJJdgkVR8h8l0JJKIRCC4kkiETkgupIkOLm9JJQJI1OKSSr9lRzimuSSTIK7OLoSSRHHNXHapJIexV2cSSSUIf/Z">
            <a:hlinkClick r:id="rId5"/>
          </p:cNvPr>
          <p:cNvSpPr>
            <a:spLocks noChangeAspect="1" noChangeArrowheads="1"/>
          </p:cNvSpPr>
          <p:nvPr/>
        </p:nvSpPr>
        <p:spPr bwMode="auto">
          <a:xfrm>
            <a:off x="1797676" y="1128116"/>
            <a:ext cx="2962275" cy="2962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smtClean="0">
              <a:ln>
                <a:noFill/>
              </a:ln>
              <a:solidFill>
                <a:srgbClr val="060F18"/>
              </a:solidFill>
              <a:effectLst/>
              <a:uLnTx/>
              <a:uFillTx/>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2109" y="938810"/>
            <a:ext cx="3083811" cy="2070880"/>
          </a:xfrm>
          <a:prstGeom prst="rect">
            <a:avLst/>
          </a:prstGeom>
        </p:spPr>
      </p:pic>
    </p:spTree>
    <p:extLst>
      <p:ext uri="{BB962C8B-B14F-4D97-AF65-F5344CB8AC3E}">
        <p14:creationId xmlns:p14="http://schemas.microsoft.com/office/powerpoint/2010/main" val="21659953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16628"/>
          <a:stretch/>
        </p:blipFill>
        <p:spPr>
          <a:xfrm>
            <a:off x="150386" y="5047135"/>
            <a:ext cx="12005755" cy="1218028"/>
          </a:xfrm>
          <a:prstGeom prst="rect">
            <a:avLst/>
          </a:prstGeom>
        </p:spPr>
      </p:pic>
      <p:pic>
        <p:nvPicPr>
          <p:cNvPr id="4" name="Picture 3"/>
          <p:cNvPicPr>
            <a:picLocks noChangeAspect="1"/>
          </p:cNvPicPr>
          <p:nvPr/>
        </p:nvPicPr>
        <p:blipFill>
          <a:blip r:embed="rId4"/>
          <a:stretch>
            <a:fillRect/>
          </a:stretch>
        </p:blipFill>
        <p:spPr>
          <a:xfrm>
            <a:off x="26895" y="0"/>
            <a:ext cx="3086214" cy="3745329"/>
          </a:xfrm>
          <a:prstGeom prst="rect">
            <a:avLst/>
          </a:prstGeom>
          <a:ln>
            <a:solidFill>
              <a:srgbClr val="393B67"/>
            </a:solidFill>
          </a:ln>
        </p:spPr>
      </p:pic>
      <p:pic>
        <p:nvPicPr>
          <p:cNvPr id="5" name="Picture 4"/>
          <p:cNvPicPr>
            <a:picLocks noChangeAspect="1"/>
          </p:cNvPicPr>
          <p:nvPr/>
        </p:nvPicPr>
        <p:blipFill>
          <a:blip r:embed="rId5"/>
          <a:stretch>
            <a:fillRect/>
          </a:stretch>
        </p:blipFill>
        <p:spPr>
          <a:xfrm>
            <a:off x="3287969" y="5897"/>
            <a:ext cx="2871071" cy="3739432"/>
          </a:xfrm>
          <a:prstGeom prst="rect">
            <a:avLst/>
          </a:prstGeom>
          <a:ln>
            <a:solidFill>
              <a:srgbClr val="393B67"/>
            </a:solidFill>
          </a:ln>
        </p:spPr>
      </p:pic>
      <p:pic>
        <p:nvPicPr>
          <p:cNvPr id="6" name="Picture 5"/>
          <p:cNvPicPr>
            <a:picLocks noChangeAspect="1"/>
          </p:cNvPicPr>
          <p:nvPr/>
        </p:nvPicPr>
        <p:blipFill>
          <a:blip r:embed="rId6"/>
          <a:stretch>
            <a:fillRect/>
          </a:stretch>
        </p:blipFill>
        <p:spPr>
          <a:xfrm>
            <a:off x="6335114" y="0"/>
            <a:ext cx="2840208" cy="3745329"/>
          </a:xfrm>
          <a:prstGeom prst="rect">
            <a:avLst/>
          </a:prstGeom>
        </p:spPr>
      </p:pic>
      <p:pic>
        <p:nvPicPr>
          <p:cNvPr id="7" name="Picture 6"/>
          <p:cNvPicPr>
            <a:picLocks noChangeAspect="1"/>
          </p:cNvPicPr>
          <p:nvPr/>
        </p:nvPicPr>
        <p:blipFill>
          <a:blip r:embed="rId7"/>
          <a:stretch>
            <a:fillRect/>
          </a:stretch>
        </p:blipFill>
        <p:spPr>
          <a:xfrm>
            <a:off x="9315537" y="0"/>
            <a:ext cx="2840604" cy="3782196"/>
          </a:xfrm>
          <a:prstGeom prst="rect">
            <a:avLst/>
          </a:prstGeom>
        </p:spPr>
      </p:pic>
      <p:pic>
        <p:nvPicPr>
          <p:cNvPr id="12" name="Picture 4" descr="http://www.jbase.com/new/products/images/java.png"/>
          <p:cNvPicPr>
            <a:picLocks noChangeAspect="1" noChangeArrowheads="1"/>
          </p:cNvPicPr>
          <p:nvPr/>
        </p:nvPicPr>
        <p:blipFill>
          <a:blip r:embed="rId8" cstate="print">
            <a:lum bright="100000" contrast="100000"/>
          </a:blip>
          <a:srcRect/>
          <a:stretch>
            <a:fillRect/>
          </a:stretch>
        </p:blipFill>
        <p:spPr bwMode="auto">
          <a:xfrm>
            <a:off x="4225579" y="6075149"/>
            <a:ext cx="401150" cy="748470"/>
          </a:xfrm>
          <a:prstGeom prst="rect">
            <a:avLst/>
          </a:prstGeom>
          <a:noFill/>
        </p:spPr>
      </p:pic>
      <p:pic>
        <p:nvPicPr>
          <p:cNvPr id="8" name="Picture 7"/>
          <p:cNvPicPr>
            <a:picLocks noChangeAspect="1"/>
          </p:cNvPicPr>
          <p:nvPr/>
        </p:nvPicPr>
        <p:blipFill>
          <a:blip r:embed="rId9"/>
          <a:stretch>
            <a:fillRect/>
          </a:stretch>
        </p:blipFill>
        <p:spPr>
          <a:xfrm>
            <a:off x="150386" y="3862667"/>
            <a:ext cx="9748974" cy="1293554"/>
          </a:xfrm>
          <a:prstGeom prst="rect">
            <a:avLst/>
          </a:prstGeom>
        </p:spPr>
      </p:pic>
      <p:pic>
        <p:nvPicPr>
          <p:cNvPr id="13" name="Picture 12" descr="PHP.png"/>
          <p:cNvPicPr>
            <a:picLocks noChangeAspect="1"/>
          </p:cNvPicPr>
          <p:nvPr/>
        </p:nvPicPr>
        <p:blipFill>
          <a:blip r:embed="rId10" cstate="print"/>
          <a:stretch>
            <a:fillRect/>
          </a:stretch>
        </p:blipFill>
        <p:spPr>
          <a:xfrm>
            <a:off x="5548619" y="6271922"/>
            <a:ext cx="948592" cy="498901"/>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24284" y="6248399"/>
            <a:ext cx="1779405" cy="514275"/>
          </a:xfrm>
          <a:prstGeom prst="rect">
            <a:avLst/>
          </a:prstGeom>
          <a:noFill/>
        </p:spPr>
      </p:pic>
      <p:pic>
        <p:nvPicPr>
          <p:cNvPr id="15" name="Picture 14"/>
          <p:cNvPicPr>
            <a:picLocks noChangeAspect="1"/>
          </p:cNvPicPr>
          <p:nvPr/>
        </p:nvPicPr>
        <p:blipFill>
          <a:blip r:embed="rId12"/>
          <a:stretch>
            <a:fillRect/>
          </a:stretch>
        </p:blipFill>
        <p:spPr>
          <a:xfrm>
            <a:off x="9899359" y="6335860"/>
            <a:ext cx="1350297" cy="331605"/>
          </a:xfrm>
          <a:prstGeom prst="rect">
            <a:avLst/>
          </a:prstGeom>
        </p:spPr>
      </p:pic>
      <p:pic>
        <p:nvPicPr>
          <p:cNvPr id="16" name="Picture 15"/>
          <p:cNvPicPr>
            <a:picLocks noChangeAspect="1"/>
          </p:cNvPicPr>
          <p:nvPr/>
        </p:nvPicPr>
        <p:blipFill>
          <a:blip r:embed="rId13" cstate="print">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419101" y="6291523"/>
            <a:ext cx="1558370" cy="411855"/>
          </a:xfrm>
          <a:prstGeom prst="rect">
            <a:avLst/>
          </a:prstGeom>
        </p:spPr>
      </p:pic>
      <p:pic>
        <p:nvPicPr>
          <p:cNvPr id="10" name="Picture 9"/>
          <p:cNvPicPr>
            <a:picLocks noChangeAspect="1"/>
          </p:cNvPicPr>
          <p:nvPr/>
        </p:nvPicPr>
        <p:blipFill rotWithShape="1">
          <a:blip r:embed="rId3"/>
          <a:srcRect l="83255"/>
          <a:stretch/>
        </p:blipFill>
        <p:spPr>
          <a:xfrm>
            <a:off x="9812999" y="3893109"/>
            <a:ext cx="2330419" cy="1263112"/>
          </a:xfrm>
          <a:prstGeom prst="rect">
            <a:avLst/>
          </a:prstGeom>
        </p:spPr>
      </p:pic>
    </p:spTree>
    <p:extLst>
      <p:ext uri="{BB962C8B-B14F-4D97-AF65-F5344CB8AC3E}">
        <p14:creationId xmlns:p14="http://schemas.microsoft.com/office/powerpoint/2010/main" val="3280668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53" y="707084"/>
            <a:ext cx="3783977" cy="2708379"/>
            <a:chOff x="69453" y="707084"/>
            <a:chExt cx="3783977" cy="2708379"/>
          </a:xfrm>
        </p:grpSpPr>
        <p:sp>
          <p:nvSpPr>
            <p:cNvPr id="13" name="TextBox 12"/>
            <p:cNvSpPr txBox="1"/>
            <p:nvPr/>
          </p:nvSpPr>
          <p:spPr>
            <a:xfrm>
              <a:off x="339183" y="2707577"/>
              <a:ext cx="3514247" cy="707886"/>
            </a:xfrm>
            <a:prstGeom prst="rect">
              <a:avLst/>
            </a:prstGeom>
            <a:noFill/>
          </p:spPr>
          <p:txBody>
            <a:bodyPr wrap="square" rtlCol="0">
              <a:spAutoFit/>
            </a:bodyPr>
            <a:lstStyle/>
            <a:p>
              <a:pPr algn="ctr">
                <a:defRPr/>
              </a:pPr>
              <a:r>
                <a:rPr lang="ru-RU" sz="2000" dirty="0">
                  <a:solidFill>
                    <a:srgbClr val="FFFFFF"/>
                  </a:solidFill>
                  <a:latin typeface="Segoe UI Light"/>
                  <a:cs typeface="Segoe UI Light" panose="020B0502040204020203" pitchFamily="34" charset="0"/>
                </a:rPr>
                <a:t>из </a:t>
              </a:r>
              <a:r>
                <a:rPr lang="en-US" sz="2000" dirty="0">
                  <a:solidFill>
                    <a:srgbClr val="FFFFFF"/>
                  </a:solidFill>
                  <a:latin typeface="Segoe UI Light"/>
                  <a:cs typeface="Segoe UI Light" panose="020B0502040204020203" pitchFamily="34" charset="0"/>
                </a:rPr>
                <a:t>Fortune 500 </a:t>
              </a:r>
              <a:r>
                <a:rPr lang="ru-RU" sz="2000" dirty="0">
                  <a:solidFill>
                    <a:srgbClr val="FFFFFF"/>
                  </a:solidFill>
                  <a:latin typeface="Segoe UI Light"/>
                  <a:cs typeface="Segoe UI Light" panose="020B0502040204020203" pitchFamily="34" charset="0"/>
                </a:rPr>
                <a:t>используют</a:t>
              </a:r>
              <a:r>
                <a:rPr lang="en-US" sz="2000" dirty="0">
                  <a:solidFill>
                    <a:srgbClr val="FFFFFF"/>
                  </a:solidFill>
                  <a:latin typeface="Segoe UI Light"/>
                  <a:cs typeface="Segoe UI Light" panose="020B0502040204020203" pitchFamily="34" charset="0"/>
                </a:rPr>
                <a:t> Azure</a:t>
              </a:r>
              <a:endParaRPr lang="en-US" sz="2000"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defRPr/>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a:solidFill>
                    <a:srgbClr val="FFFFFF"/>
                  </a:solidFill>
                  <a:latin typeface="Segoe UI Light" panose="020B0502040204020203" pitchFamily="34" charset="0"/>
                  <a:cs typeface="Segoe UI Light" panose="020B0502040204020203" pitchFamily="34" charset="0"/>
                </a:rPr>
                <a:t>57</a:t>
              </a:r>
              <a:r>
                <a:rPr lang="en-US" sz="5882" dirty="0">
                  <a:solidFill>
                    <a:srgbClr val="00B0F0"/>
                  </a:solidFill>
                  <a:latin typeface="Segoe UI Light" panose="020B0502040204020203" pitchFamily="34" charset="0"/>
                  <a:cs typeface="Segoe UI Light" panose="020B0502040204020203" pitchFamily="34" charset="0"/>
                </a:rPr>
                <a:t>%</a:t>
              </a:r>
              <a:endParaRPr lang="en-US" sz="13528"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defRPr/>
              </a:pPr>
              <a:r>
                <a:rPr lang="en-US" sz="11500" dirty="0">
                  <a:solidFill>
                    <a:srgbClr val="00B0F0"/>
                  </a:solidFill>
                  <a:latin typeface="Segoe UI Light" panose="020B0502040204020203" pitchFamily="34" charset="0"/>
                  <a:cs typeface="Segoe UI Light" panose="020B0502040204020203" pitchFamily="34" charset="0"/>
                </a:rPr>
                <a:t>&gt;</a:t>
              </a:r>
              <a:r>
                <a:rPr lang="en-US" sz="9600" dirty="0">
                  <a:solidFill>
                    <a:srgbClr val="FFFFFF"/>
                  </a:solidFill>
                  <a:latin typeface="Segoe UI Light" panose="020B0502040204020203" pitchFamily="34" charset="0"/>
                  <a:cs typeface="Segoe UI Light" panose="020B0502040204020203" pitchFamily="34" charset="0"/>
                </a:rPr>
                <a:t>250</a:t>
              </a:r>
              <a:r>
                <a:rPr lang="en-US" sz="8000" dirty="0">
                  <a:solidFill>
                    <a:srgbClr val="FFFFFF"/>
                  </a:solidFill>
                  <a:latin typeface="Segoe UI Light" panose="020B0502040204020203" pitchFamily="34" charset="0"/>
                  <a:cs typeface="Segoe UI Light" panose="020B0502040204020203" pitchFamily="34" charset="0"/>
                </a:rPr>
                <a:t>k</a:t>
              </a:r>
              <a:endParaRPr lang="en-US" sz="9600"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defRPr/>
              </a:pPr>
              <a:r>
                <a:rPr lang="ru-RU" sz="2000" dirty="0">
                  <a:solidFill>
                    <a:srgbClr val="FFFFFF"/>
                  </a:solidFill>
                  <a:latin typeface="Segoe UI Light"/>
                  <a:cs typeface="Segoe UI Light" panose="020B0502040204020203" pitchFamily="34" charset="0"/>
                </a:rPr>
                <a:t>Активных вебсайтов</a:t>
              </a:r>
              <a:endParaRPr lang="en-US" sz="3200"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defRPr/>
              </a:pPr>
              <a:r>
                <a:rPr lang="ru-RU" sz="4000" spc="-200" dirty="0">
                  <a:solidFill>
                    <a:srgbClr val="00B0F0"/>
                  </a:solidFill>
                  <a:latin typeface="Segoe UI Light" panose="020B0502040204020203" pitchFamily="34" charset="0"/>
                  <a:cs typeface="Segoe UI Light" panose="020B0502040204020203" pitchFamily="34" charset="0"/>
                </a:rPr>
                <a:t>Более </a:t>
              </a:r>
              <a:r>
                <a:rPr lang="en-US" sz="4000" spc="-200" dirty="0">
                  <a:solidFill>
                    <a:srgbClr val="00B0F0"/>
                  </a:solidFill>
                  <a:latin typeface="Segoe UI Light" panose="020B0502040204020203" pitchFamily="34" charset="0"/>
                  <a:cs typeface="Segoe UI Light" panose="020B0502040204020203" pitchFamily="34" charset="0"/>
                </a:rPr>
                <a:t> </a:t>
              </a:r>
              <a:r>
                <a:rPr lang="en-US" sz="7200" spc="-294" dirty="0">
                  <a:solidFill>
                    <a:srgbClr val="FFFFFF"/>
                  </a:solidFill>
                  <a:latin typeface="Segoe UI Light" panose="020B0502040204020203" pitchFamily="34" charset="0"/>
                  <a:cs typeface="Segoe UI Light" panose="020B0502040204020203" pitchFamily="34" charset="0"/>
                </a:rPr>
                <a:t>1,200,000</a:t>
              </a:r>
              <a:endParaRPr lang="en-US" sz="4800"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defRPr/>
              </a:pPr>
              <a:r>
                <a:rPr lang="ru-RU" sz="2000" dirty="0">
                  <a:solidFill>
                    <a:srgbClr val="FFFFFF"/>
                  </a:solidFill>
                  <a:latin typeface="Segoe UI Light"/>
                </a:rPr>
                <a:t>Баз Данных </a:t>
              </a:r>
              <a:r>
                <a:rPr lang="en-US" sz="2000" dirty="0">
                  <a:solidFill>
                    <a:srgbClr val="FFFFFF"/>
                  </a:solidFill>
                  <a:latin typeface="Segoe UI Light"/>
                </a:rPr>
                <a:t>SQL </a:t>
              </a:r>
              <a:r>
                <a:rPr lang="ru-RU" sz="2000" dirty="0">
                  <a:solidFill>
                    <a:srgbClr val="FFFFFF"/>
                  </a:solidFill>
                  <a:latin typeface="Segoe UI Light"/>
                </a:rPr>
                <a:t>в</a:t>
              </a:r>
              <a:r>
                <a:rPr lang="en-US" sz="2000" dirty="0">
                  <a:solidFill>
                    <a:srgbClr val="FFFFFF"/>
                  </a:solidFill>
                  <a:latin typeface="Segoe UI Light"/>
                </a:rPr>
                <a:t> Azure</a:t>
              </a:r>
            </a:p>
          </p:txBody>
        </p:sp>
      </p:grpSp>
      <p:grpSp>
        <p:nvGrpSpPr>
          <p:cNvPr id="60" name="Group 59"/>
          <p:cNvGrpSpPr/>
          <p:nvPr/>
        </p:nvGrpSpPr>
        <p:grpSpPr>
          <a:xfrm>
            <a:off x="-384023" y="3569264"/>
            <a:ext cx="4540619" cy="1378839"/>
            <a:chOff x="3712443" y="3569264"/>
            <a:chExt cx="4372049" cy="1378839"/>
          </a:xfrm>
        </p:grpSpPr>
        <p:sp>
          <p:nvSpPr>
            <p:cNvPr id="34" name="Rectangle 33"/>
            <p:cNvSpPr/>
            <p:nvPr/>
          </p:nvSpPr>
          <p:spPr>
            <a:xfrm>
              <a:off x="3712443" y="3569264"/>
              <a:ext cx="2330522" cy="1378839"/>
            </a:xfrm>
            <a:prstGeom prst="rect">
              <a:avLst/>
            </a:prstGeom>
          </p:spPr>
          <p:txBody>
            <a:bodyPr wrap="square" anchor="b">
              <a:spAutoFit/>
            </a:bodyPr>
            <a:lstStyle/>
            <a:p>
              <a:pPr algn="ctr">
                <a:lnSpc>
                  <a:spcPct val="95000"/>
                </a:lnSpc>
                <a:buSzPct val="90000"/>
                <a:defRPr/>
              </a:pPr>
              <a:r>
                <a:rPr lang="en-US" sz="8800" spc="-294" dirty="0">
                  <a:solidFill>
                    <a:srgbClr val="00B0F0"/>
                  </a:solidFill>
                  <a:latin typeface="Segoe UI Light" panose="020B0502040204020203" pitchFamily="34" charset="0"/>
                  <a:cs typeface="Segoe UI Light" panose="020B0502040204020203" pitchFamily="34" charset="0"/>
                </a:rPr>
                <a:t>&gt;</a:t>
              </a:r>
              <a:r>
                <a:rPr lang="en-US" sz="8800" spc="-294" dirty="0">
                  <a:solidFill>
                    <a:srgbClr val="FFFFFF"/>
                  </a:solidFill>
                  <a:latin typeface="Segoe UI Light" panose="020B0502040204020203" pitchFamily="34" charset="0"/>
                  <a:cs typeface="Segoe UI Light" panose="020B0502040204020203" pitchFamily="34" charset="0"/>
                </a:rPr>
                <a:t>40</a:t>
              </a:r>
              <a:endParaRPr lang="en-US" sz="8800"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5909855" y="3912760"/>
              <a:ext cx="2174637" cy="735586"/>
            </a:xfrm>
            <a:prstGeom prst="rect">
              <a:avLst/>
            </a:prstGeom>
          </p:spPr>
          <p:txBody>
            <a:bodyPr wrap="square">
              <a:spAutoFit/>
            </a:bodyPr>
            <a:lstStyle/>
            <a:p>
              <a:pPr>
                <a:lnSpc>
                  <a:spcPct val="95000"/>
                </a:lnSpc>
                <a:buSzPct val="90000"/>
                <a:defRPr/>
              </a:pPr>
              <a:r>
                <a:rPr lang="ru-RU" sz="2400" dirty="0">
                  <a:solidFill>
                    <a:srgbClr val="11C1FF"/>
                  </a:solidFill>
                  <a:latin typeface="Segoe UI Light" panose="020B0502040204020203" pitchFamily="34" charset="0"/>
                  <a:cs typeface="Segoe UI Light" panose="020B0502040204020203" pitchFamily="34" charset="0"/>
                </a:rPr>
                <a:t>ТРИЛЛИОНОВ</a:t>
              </a:r>
              <a:r>
                <a:rPr lang="en-US" sz="2800" dirty="0">
                  <a:solidFill>
                    <a:srgbClr val="11C1FF"/>
                  </a:solidFill>
                  <a:latin typeface="Segoe UI Light" panose="020B0502040204020203" pitchFamily="34" charset="0"/>
                  <a:cs typeface="Segoe UI Light" panose="020B0502040204020203" pitchFamily="34" charset="0"/>
                </a:rPr>
                <a:t/>
              </a:r>
              <a:br>
                <a:rPr lang="en-US" sz="2800" dirty="0">
                  <a:solidFill>
                    <a:srgbClr val="11C1FF"/>
                  </a:solidFill>
                  <a:latin typeface="Segoe UI Light" panose="020B0502040204020203" pitchFamily="34" charset="0"/>
                  <a:cs typeface="Segoe UI Light" panose="020B0502040204020203" pitchFamily="34" charset="0"/>
                </a:rPr>
              </a:br>
              <a:r>
                <a:rPr lang="ru-RU" sz="2000" dirty="0">
                  <a:solidFill>
                    <a:srgbClr val="FFFFFF"/>
                  </a:solidFill>
                  <a:latin typeface="Segoe UI Light" panose="020B0502040204020203" pitchFamily="34" charset="0"/>
                  <a:cs typeface="Segoe UI Light" panose="020B0502040204020203" pitchFamily="34" charset="0"/>
                </a:rPr>
                <a:t>объектов</a:t>
              </a:r>
              <a:endParaRPr lang="en-US" sz="88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3919268" y="3639383"/>
            <a:ext cx="4305345" cy="1499732"/>
            <a:chOff x="8010669" y="3639383"/>
            <a:chExt cx="4305345" cy="1499732"/>
          </a:xfrm>
        </p:grpSpPr>
        <p:grpSp>
          <p:nvGrpSpPr>
            <p:cNvPr id="58" name="Group 57"/>
            <p:cNvGrpSpPr/>
            <p:nvPr/>
          </p:nvGrpSpPr>
          <p:grpSpPr>
            <a:xfrm>
              <a:off x="8010669" y="3639383"/>
              <a:ext cx="4305345" cy="1499732"/>
              <a:chOff x="8010669" y="3639383"/>
              <a:chExt cx="4305345" cy="1499732"/>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010669" y="3773330"/>
                <a:ext cx="2331723" cy="1203406"/>
              </a:xfrm>
              <a:prstGeom prst="rect">
                <a:avLst/>
              </a:prstGeom>
            </p:spPr>
            <p:txBody>
              <a:bodyPr wrap="square" anchor="ctr">
                <a:spAutoFit/>
              </a:bodyPr>
              <a:lstStyle/>
              <a:p>
                <a:pPr>
                  <a:lnSpc>
                    <a:spcPct val="95000"/>
                  </a:lnSpc>
                  <a:buSzPct val="90000"/>
                  <a:defRPr/>
                </a:pPr>
                <a:r>
                  <a:rPr lang="en-US" sz="7600" dirty="0">
                    <a:solidFill>
                      <a:srgbClr val="00B0F0"/>
                    </a:solidFill>
                    <a:latin typeface="Segoe UI Light" panose="020B0502040204020203" pitchFamily="34" charset="0"/>
                    <a:cs typeface="Segoe UI Light" panose="020B0502040204020203" pitchFamily="34" charset="0"/>
                  </a:rPr>
                  <a:t>&gt;</a:t>
                </a:r>
                <a:r>
                  <a:rPr lang="en-US" sz="7600" dirty="0">
                    <a:solidFill>
                      <a:srgbClr val="FFFFFF"/>
                    </a:solidFill>
                    <a:latin typeface="Segoe UI Light" panose="020B0502040204020203" pitchFamily="34" charset="0"/>
                    <a:cs typeface="Segoe UI Light" panose="020B0502040204020203" pitchFamily="34" charset="0"/>
                  </a:rPr>
                  <a:t>350</a:t>
                </a:r>
                <a:endParaRPr lang="en-US" sz="7600"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139529" y="3639383"/>
                <a:ext cx="2176485" cy="443198"/>
              </a:xfrm>
              <a:prstGeom prst="rect">
                <a:avLst/>
              </a:prstGeom>
            </p:spPr>
            <p:txBody>
              <a:bodyPr wrap="square" anchor="ctr">
                <a:spAutoFit/>
              </a:bodyPr>
              <a:lstStyle/>
              <a:p>
                <a:pPr>
                  <a:lnSpc>
                    <a:spcPct val="95000"/>
                  </a:lnSpc>
                  <a:buSzPct val="90000"/>
                  <a:defRPr/>
                </a:pPr>
                <a:r>
                  <a:rPr lang="ru-RU" sz="2400" dirty="0">
                    <a:solidFill>
                      <a:srgbClr val="11C1FF"/>
                    </a:solidFill>
                    <a:latin typeface="Segoe UI Light"/>
                    <a:cs typeface="Segoe UI Light" panose="020B0502040204020203" pitchFamily="34" charset="0"/>
                  </a:rPr>
                  <a:t>МИЛЛИОНОВ</a:t>
                </a:r>
                <a:endParaRPr lang="en-US" sz="2400" dirty="0">
                  <a:solidFill>
                    <a:srgbClr val="11C1FF"/>
                  </a:solidFill>
                  <a:latin typeface="Segoe UI Light"/>
                  <a:cs typeface="Segoe UI Light" panose="020B0502040204020203" pitchFamily="34" charset="0"/>
                </a:endParaRPr>
              </a:p>
            </p:txBody>
          </p:sp>
        </p:grpSp>
        <p:sp>
          <p:nvSpPr>
            <p:cNvPr id="53" name="TextBox 52"/>
            <p:cNvSpPr txBox="1"/>
            <p:nvPr/>
          </p:nvSpPr>
          <p:spPr>
            <a:xfrm>
              <a:off x="10269107" y="4159880"/>
              <a:ext cx="1944232" cy="707886"/>
            </a:xfrm>
            <a:prstGeom prst="rect">
              <a:avLst/>
            </a:prstGeom>
            <a:noFill/>
          </p:spPr>
          <p:txBody>
            <a:bodyPr wrap="square" rtlCol="0">
              <a:spAutoFit/>
            </a:bodyPr>
            <a:lstStyle/>
            <a:p>
              <a:pPr>
                <a:defRPr/>
              </a:pPr>
              <a:r>
                <a:rPr lang="ru-RU" sz="2000" dirty="0">
                  <a:solidFill>
                    <a:srgbClr val="FFFFFF"/>
                  </a:solidFill>
                </a:rPr>
                <a:t>пользователей</a:t>
              </a:r>
              <a:endParaRPr lang="en-US" sz="2000" dirty="0">
                <a:solidFill>
                  <a:srgbClr val="FFFFFF"/>
                </a:solidFill>
              </a:endParaRPr>
            </a:p>
            <a:p>
              <a:pPr>
                <a:defRPr/>
              </a:pPr>
              <a:r>
                <a:rPr lang="en-US" sz="2000" dirty="0">
                  <a:solidFill>
                    <a:srgbClr val="FFFFFF"/>
                  </a:solidFill>
                  <a:latin typeface="Segoe UI Light"/>
                </a:rPr>
                <a:t>AD</a:t>
              </a:r>
            </a:p>
          </p:txBody>
        </p:sp>
      </p:grpSp>
      <p:grpSp>
        <p:nvGrpSpPr>
          <p:cNvPr id="19" name="Group 18"/>
          <p:cNvGrpSpPr/>
          <p:nvPr/>
        </p:nvGrpSpPr>
        <p:grpSpPr>
          <a:xfrm>
            <a:off x="4016231" y="5311432"/>
            <a:ext cx="4084368" cy="1261884"/>
            <a:chOff x="8107632" y="5311432"/>
            <a:chExt cx="4084368" cy="1261884"/>
          </a:xfrm>
        </p:grpSpPr>
        <p:sp>
          <p:nvSpPr>
            <p:cNvPr id="54" name="Rectangle 53"/>
            <p:cNvSpPr/>
            <p:nvPr/>
          </p:nvSpPr>
          <p:spPr>
            <a:xfrm>
              <a:off x="8107632" y="5311432"/>
              <a:ext cx="2161476" cy="1261884"/>
            </a:xfrm>
            <a:prstGeom prst="rect">
              <a:avLst/>
            </a:prstGeom>
          </p:spPr>
          <p:txBody>
            <a:bodyPr wrap="square" anchor="ctr">
              <a:spAutoFit/>
            </a:bodyPr>
            <a:lstStyle/>
            <a:p>
              <a:pPr>
                <a:lnSpc>
                  <a:spcPct val="95000"/>
                </a:lnSpc>
                <a:buSzPct val="90000"/>
                <a:defRPr/>
              </a:pPr>
              <a:r>
                <a:rPr lang="en-US" sz="8000" dirty="0">
                  <a:solidFill>
                    <a:srgbClr val="00B0F0"/>
                  </a:solidFill>
                  <a:latin typeface="Segoe UI Light" panose="020B0502040204020203" pitchFamily="34" charset="0"/>
                  <a:cs typeface="Segoe UI Light" panose="020B0502040204020203" pitchFamily="34" charset="0"/>
                </a:rPr>
                <a:t>&gt;</a:t>
              </a:r>
              <a:r>
                <a:rPr lang="en-US" sz="8000" dirty="0">
                  <a:solidFill>
                    <a:srgbClr val="FFFFFF"/>
                  </a:solidFill>
                  <a:latin typeface="Segoe UI Light" panose="020B0502040204020203" pitchFamily="34" charset="0"/>
                  <a:cs typeface="Segoe UI Light" panose="020B0502040204020203" pitchFamily="34" charset="0"/>
                </a:rPr>
                <a:t>18</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9800521" y="5545061"/>
              <a:ext cx="2391479" cy="472437"/>
            </a:xfrm>
            <a:prstGeom prst="rect">
              <a:avLst/>
            </a:prstGeom>
          </p:spPr>
          <p:txBody>
            <a:bodyPr wrap="square" anchor="ctr">
              <a:spAutoFit/>
            </a:bodyPr>
            <a:lstStyle/>
            <a:p>
              <a:pPr>
                <a:lnSpc>
                  <a:spcPct val="95000"/>
                </a:lnSpc>
                <a:buSzPct val="90000"/>
                <a:defRPr/>
              </a:pPr>
              <a:r>
                <a:rPr lang="ru-RU" sz="2600" dirty="0">
                  <a:solidFill>
                    <a:srgbClr val="11C1FF"/>
                  </a:solidFill>
                  <a:latin typeface="Segoe UI Light"/>
                  <a:cs typeface="Segoe UI Light" panose="020B0502040204020203" pitchFamily="34" charset="0"/>
                </a:rPr>
                <a:t>МИЛЛИАРДОВ</a:t>
              </a:r>
              <a:endParaRPr lang="en-US" sz="2600" dirty="0">
                <a:solidFill>
                  <a:srgbClr val="11C1FF"/>
                </a:solidFill>
                <a:latin typeface="Segoe UI Light"/>
                <a:cs typeface="Segoe UI Light" panose="020B0502040204020203" pitchFamily="34" charset="0"/>
              </a:endParaRPr>
            </a:p>
          </p:txBody>
        </p:sp>
        <p:sp>
          <p:nvSpPr>
            <p:cNvPr id="56" name="TextBox 55"/>
            <p:cNvSpPr txBox="1"/>
            <p:nvPr/>
          </p:nvSpPr>
          <p:spPr>
            <a:xfrm>
              <a:off x="9701657" y="5932986"/>
              <a:ext cx="2489479" cy="338554"/>
            </a:xfrm>
            <a:prstGeom prst="rect">
              <a:avLst/>
            </a:prstGeom>
            <a:noFill/>
          </p:spPr>
          <p:txBody>
            <a:bodyPr wrap="square" rtlCol="0">
              <a:spAutoFit/>
            </a:bodyPr>
            <a:lstStyle/>
            <a:p>
              <a:pPr>
                <a:defRPr/>
              </a:pPr>
              <a:r>
                <a:rPr lang="ru-RU" sz="1600" dirty="0">
                  <a:solidFill>
                    <a:srgbClr val="FFFFFF"/>
                  </a:solidFill>
                  <a:latin typeface="Segoe UI Light"/>
                </a:rPr>
                <a:t>аутентификаций</a:t>
              </a:r>
              <a:r>
                <a:rPr lang="en-US" sz="1600" dirty="0">
                  <a:solidFill>
                    <a:srgbClr val="FFFFFF"/>
                  </a:solidFill>
                  <a:latin typeface="Segoe UI Light"/>
                </a:rPr>
                <a:t>/</a:t>
              </a:r>
              <a:r>
                <a:rPr lang="ru-RU" sz="1600" dirty="0">
                  <a:solidFill>
                    <a:srgbClr val="FFFFFF"/>
                  </a:solidFill>
                  <a:latin typeface="Segoe UI Light"/>
                </a:rPr>
                <a:t>неделя</a:t>
              </a:r>
              <a:endParaRPr lang="en-US" sz="1600" dirty="0">
                <a:solidFill>
                  <a:srgbClr val="FFFFFF"/>
                </a:solidFill>
                <a:latin typeface="Segoe UI Light"/>
              </a:endParaRPr>
            </a:p>
          </p:txBody>
        </p:sp>
      </p:grpSp>
      <p:grpSp>
        <p:nvGrpSpPr>
          <p:cNvPr id="59" name="Group 58"/>
          <p:cNvGrpSpPr/>
          <p:nvPr/>
        </p:nvGrpSpPr>
        <p:grpSpPr>
          <a:xfrm>
            <a:off x="-27113" y="5117652"/>
            <a:ext cx="4145726" cy="1740348"/>
            <a:chOff x="4064288" y="5117652"/>
            <a:chExt cx="4145726" cy="1740348"/>
          </a:xfrm>
        </p:grpSpPr>
        <p:sp>
          <p:nvSpPr>
            <p:cNvPr id="45" name="Rectangle 44"/>
            <p:cNvSpPr/>
            <p:nvPr/>
          </p:nvSpPr>
          <p:spPr>
            <a:xfrm>
              <a:off x="4322397" y="5117652"/>
              <a:ext cx="2026882" cy="1740348"/>
            </a:xfrm>
            <a:prstGeom prst="rect">
              <a:avLst/>
            </a:prstGeom>
          </p:spPr>
          <p:txBody>
            <a:bodyPr wrap="square" anchor="b">
              <a:spAutoFit/>
            </a:bodyPr>
            <a:lstStyle/>
            <a:p>
              <a:pPr algn="ctr">
                <a:lnSpc>
                  <a:spcPct val="95000"/>
                </a:lnSpc>
                <a:buSzPct val="90000"/>
                <a:defRPr/>
              </a:pPr>
              <a:r>
                <a:rPr lang="en-US" sz="11273" spc="-294" dirty="0">
                  <a:solidFill>
                    <a:srgbClr val="00B0F0"/>
                  </a:solidFill>
                  <a:latin typeface="Segoe UI Light" panose="020B0502040204020203" pitchFamily="34" charset="0"/>
                  <a:cs typeface="Segoe UI Light" panose="020B0502040204020203" pitchFamily="34" charset="0"/>
                </a:rPr>
                <a:t>&gt;</a:t>
              </a:r>
              <a:r>
                <a:rPr lang="en-US" sz="11273" spc="-294" dirty="0">
                  <a:solidFill>
                    <a:srgbClr val="FFFFFF"/>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092127" y="5331908"/>
              <a:ext cx="2117887" cy="735586"/>
            </a:xfrm>
            <a:prstGeom prst="rect">
              <a:avLst/>
            </a:prstGeom>
          </p:spPr>
          <p:txBody>
            <a:bodyPr wrap="none">
              <a:spAutoFit/>
            </a:bodyPr>
            <a:lstStyle/>
            <a:p>
              <a:pPr>
                <a:lnSpc>
                  <a:spcPct val="95000"/>
                </a:lnSpc>
                <a:buSzPct val="90000"/>
                <a:defRPr/>
              </a:pPr>
              <a:r>
                <a:rPr lang="ru-RU" sz="2400" dirty="0">
                  <a:solidFill>
                    <a:srgbClr val="11C1FF"/>
                  </a:solidFill>
                  <a:latin typeface="Segoe UI Light" panose="020B0502040204020203" pitchFamily="34" charset="0"/>
                  <a:cs typeface="Segoe UI Light" panose="020B0502040204020203" pitchFamily="34" charset="0"/>
                </a:rPr>
                <a:t>МИЛЛИОНОВ</a:t>
              </a:r>
              <a:r>
                <a:rPr lang="en-US" sz="2800" dirty="0">
                  <a:solidFill>
                    <a:srgbClr val="11C1FF"/>
                  </a:solidFill>
                  <a:latin typeface="Segoe UI Light" panose="020B0502040204020203" pitchFamily="34" charset="0"/>
                  <a:cs typeface="Segoe UI Light" panose="020B0502040204020203" pitchFamily="34" charset="0"/>
                </a:rPr>
                <a:t/>
              </a:r>
              <a:br>
                <a:rPr lang="en-US" sz="2800" dirty="0">
                  <a:solidFill>
                    <a:srgbClr val="11C1FF"/>
                  </a:solidFill>
                  <a:latin typeface="Segoe UI Light" panose="020B0502040204020203" pitchFamily="34" charset="0"/>
                  <a:cs typeface="Segoe UI Light" panose="020B0502040204020203" pitchFamily="34" charset="0"/>
                </a:rPr>
              </a:br>
              <a:r>
                <a:rPr lang="ru-RU" sz="2000" dirty="0">
                  <a:solidFill>
                    <a:srgbClr val="FFFFFF"/>
                  </a:solidFill>
                  <a:latin typeface="Segoe UI Light" panose="020B0502040204020203" pitchFamily="34" charset="0"/>
                  <a:cs typeface="Segoe UI Light" panose="020B0502040204020203" pitchFamily="34" charset="0"/>
                </a:rPr>
                <a:t>запросов</a:t>
              </a:r>
              <a:r>
                <a:rPr lang="en-US" sz="2000" dirty="0">
                  <a:solidFill>
                    <a:srgbClr val="FFFFFF"/>
                  </a:solidFill>
                  <a:latin typeface="Segoe UI Light" panose="020B0502040204020203" pitchFamily="34" charset="0"/>
                  <a:cs typeface="Segoe UI Light" panose="020B0502040204020203" pitchFamily="34" charset="0"/>
                </a:rPr>
                <a:t>/</a:t>
              </a:r>
              <a:r>
                <a:rPr lang="ru-RU" sz="2000" dirty="0">
                  <a:solidFill>
                    <a:srgbClr val="FFFFFF"/>
                  </a:solidFill>
                  <a:latin typeface="Segoe UI Light" panose="020B0502040204020203" pitchFamily="34" charset="0"/>
                  <a:cs typeface="Segoe UI Light" panose="020B0502040204020203" pitchFamily="34" charset="0"/>
                </a:rPr>
                <a:t>сек</a:t>
              </a:r>
              <a:endParaRPr lang="en-US" sz="7200"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055010" y="4044227"/>
            <a:ext cx="4071282" cy="2460674"/>
            <a:chOff x="8055010" y="4044227"/>
            <a:chExt cx="4071282" cy="2460674"/>
          </a:xfrm>
        </p:grpSpPr>
        <p:grpSp>
          <p:nvGrpSpPr>
            <p:cNvPr id="38" name="Group 37"/>
            <p:cNvGrpSpPr/>
            <p:nvPr/>
          </p:nvGrpSpPr>
          <p:grpSpPr>
            <a:xfrm>
              <a:off x="8055010" y="4044227"/>
              <a:ext cx="3905263" cy="2460674"/>
              <a:chOff x="4262386" y="4482555"/>
              <a:chExt cx="3905263" cy="2460674"/>
            </a:xfrm>
          </p:grpSpPr>
          <p:sp>
            <p:nvSpPr>
              <p:cNvPr id="40" name="Rectangle 39"/>
              <p:cNvSpPr/>
              <p:nvPr/>
            </p:nvSpPr>
            <p:spPr>
              <a:xfrm>
                <a:off x="4262386" y="4482555"/>
                <a:ext cx="2238203" cy="2460674"/>
              </a:xfrm>
              <a:prstGeom prst="rect">
                <a:avLst/>
              </a:prstGeom>
            </p:spPr>
            <p:txBody>
              <a:bodyPr wrap="square" anchor="b">
                <a:spAutoFit/>
              </a:bodyPr>
              <a:lstStyle/>
              <a:p>
                <a:pPr>
                  <a:lnSpc>
                    <a:spcPct val="95000"/>
                  </a:lnSpc>
                  <a:buSzPct val="90000"/>
                  <a:defRPr/>
                </a:pPr>
                <a:r>
                  <a:rPr lang="en-US" sz="13500" spc="-3500" dirty="0">
                    <a:solidFill>
                      <a:srgbClr val="00B0F0"/>
                    </a:solidFill>
                    <a:latin typeface="Segoe UI Light" panose="020B0502040204020203" pitchFamily="34" charset="0"/>
                    <a:cs typeface="Segoe UI Light" panose="020B0502040204020203" pitchFamily="34" charset="0"/>
                  </a:rPr>
                  <a:t>&gt;</a:t>
                </a:r>
                <a:r>
                  <a:rPr lang="en-US" sz="16200" spc="-3500" dirty="0">
                    <a:solidFill>
                      <a:srgbClr val="FFFFFF"/>
                    </a:solidFill>
                    <a:latin typeface="Segoe UI Light" panose="020B0502040204020203" pitchFamily="34" charset="0"/>
                    <a:cs typeface="Segoe UI Light" panose="020B0502040204020203" pitchFamily="34" charset="0"/>
                  </a:rPr>
                  <a:t>2</a:t>
                </a:r>
                <a:endParaRPr lang="en-US" sz="239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64802" y="4761429"/>
                <a:ext cx="2202847" cy="1554272"/>
              </a:xfrm>
              <a:prstGeom prst="rect">
                <a:avLst/>
              </a:prstGeom>
            </p:spPr>
            <p:txBody>
              <a:bodyPr wrap="none">
                <a:spAutoFit/>
              </a:bodyPr>
              <a:lstStyle/>
              <a:p>
                <a:pPr>
                  <a:lnSpc>
                    <a:spcPct val="95000"/>
                  </a:lnSpc>
                  <a:buSzPct val="90000"/>
                  <a:defRPr/>
                </a:pPr>
                <a:r>
                  <a:rPr lang="ru-RU" sz="2800" dirty="0">
                    <a:solidFill>
                      <a:srgbClr val="11C1FF"/>
                    </a:solidFill>
                    <a:latin typeface="Segoe UI Light" panose="020B0502040204020203" pitchFamily="34" charset="0"/>
                    <a:cs typeface="Segoe UI Light" panose="020B0502040204020203" pitchFamily="34" charset="0"/>
                  </a:rPr>
                  <a:t>МИЛЛИОНА</a:t>
                </a:r>
                <a:endParaRPr lang="en-US" sz="2800" dirty="0">
                  <a:solidFill>
                    <a:srgbClr val="11C1FF"/>
                  </a:solidFill>
                  <a:latin typeface="Segoe UI Light" panose="020B0502040204020203" pitchFamily="34" charset="0"/>
                  <a:cs typeface="Segoe UI Light" panose="020B0502040204020203" pitchFamily="34" charset="0"/>
                </a:endParaRPr>
              </a:p>
              <a:p>
                <a:pPr>
                  <a:lnSpc>
                    <a:spcPct val="95000"/>
                  </a:lnSpc>
                  <a:buSzPct val="90000"/>
                  <a:defRPr/>
                </a:pPr>
                <a:endParaRPr lang="en-US" sz="7200" dirty="0">
                  <a:solidFill>
                    <a:srgbClr val="FFFF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60788" y="4786389"/>
              <a:ext cx="2365504" cy="1107996"/>
            </a:xfrm>
            <a:prstGeom prst="rect">
              <a:avLst/>
            </a:prstGeom>
            <a:noFill/>
          </p:spPr>
          <p:txBody>
            <a:bodyPr wrap="square" rtlCol="0">
              <a:spAutoFit/>
            </a:bodyPr>
            <a:lstStyle/>
            <a:p>
              <a:pPr>
                <a:defRPr/>
              </a:pPr>
              <a:r>
                <a:rPr lang="ru-RU" sz="1600" dirty="0">
                  <a:solidFill>
                    <a:srgbClr val="FFFFFF"/>
                  </a:solidFill>
                  <a:latin typeface="Segoe UI Light"/>
                </a:rPr>
                <a:t>Разработчиков, зарегистрировавшихся в </a:t>
              </a:r>
              <a:r>
                <a:rPr lang="en-US" sz="1600" dirty="0">
                  <a:solidFill>
                    <a:srgbClr val="FFFFFF"/>
                  </a:solidFill>
                  <a:latin typeface="Segoe UI Light"/>
                </a:rPr>
                <a:t>Visual Studio Online</a:t>
              </a:r>
            </a:p>
            <a:p>
              <a:pPr>
                <a:defRPr/>
              </a:pPr>
              <a:r>
                <a:rPr lang="ru-RU" dirty="0">
                  <a:solidFill>
                    <a:srgbClr val="FFFFFF"/>
                  </a:solidFill>
                  <a:latin typeface="Segoe UI Light"/>
                </a:rPr>
                <a:t> </a:t>
              </a:r>
              <a:endParaRPr lang="en-US" dirty="0">
                <a:solidFill>
                  <a:srgbClr val="FFFFFF"/>
                </a:solidFill>
                <a:latin typeface="Segoe UI Light"/>
              </a:endParaRPr>
            </a:p>
          </p:txBody>
        </p:sp>
      </p:grpSp>
    </p:spTree>
    <p:extLst>
      <p:ext uri="{BB962C8B-B14F-4D97-AF65-F5344CB8AC3E}">
        <p14:creationId xmlns:p14="http://schemas.microsoft.com/office/powerpoint/2010/main" val="997318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249281" y="796587"/>
            <a:ext cx="4516471" cy="2384836"/>
            <a:chOff x="8249299" y="828753"/>
            <a:chExt cx="4517112" cy="2385174"/>
          </a:xfrm>
        </p:grpSpPr>
        <p:sp>
          <p:nvSpPr>
            <p:cNvPr id="9" name="Rectangle 8"/>
            <p:cNvSpPr/>
            <p:nvPr/>
          </p:nvSpPr>
          <p:spPr>
            <a:xfrm>
              <a:off x="8249299" y="828753"/>
              <a:ext cx="4517112" cy="1807098"/>
            </a:xfrm>
            <a:prstGeom prst="rect">
              <a:avLst/>
            </a:prstGeom>
          </p:spPr>
          <p:txBody>
            <a:bodyPr wrap="square" anchor="ctr">
              <a:spAutoFit/>
            </a:bodyPr>
            <a:lstStyle/>
            <a:p>
              <a:pPr>
                <a:lnSpc>
                  <a:spcPct val="95000"/>
                </a:lnSpc>
                <a:buSzPct val="90000"/>
              </a:pPr>
              <a:r>
                <a:rPr lang="en-US" sz="11498" dirty="0" smtClean="0">
                  <a:solidFill>
                    <a:srgbClr val="FFFFFF"/>
                  </a:solidFill>
                  <a:latin typeface="Segoe UI Light" panose="020B0502040204020203" pitchFamily="34" charset="0"/>
                  <a:cs typeface="Segoe UI Light" panose="020B0502040204020203" pitchFamily="34" charset="0"/>
                </a:rPr>
                <a:t>&gt;</a:t>
              </a:r>
              <a:r>
                <a:rPr lang="en-US" sz="9598" dirty="0" smtClean="0">
                  <a:solidFill>
                    <a:srgbClr val="FFFFFF"/>
                  </a:solidFill>
                  <a:latin typeface="Segoe UI Light" panose="020B0502040204020203" pitchFamily="34" charset="0"/>
                  <a:cs typeface="Segoe UI Light" panose="020B0502040204020203" pitchFamily="34" charset="0"/>
                </a:rPr>
                <a:t>375</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8" dirty="0">
                <a:solidFill>
                  <a:srgbClr val="FFFFFF"/>
                </a:solidFill>
                <a:latin typeface="Segoe UI Light" panose="020B0502040204020203" pitchFamily="34" charset="0"/>
                <a:cs typeface="Segoe UI Light" panose="020B0502040204020203" pitchFamily="34" charset="0"/>
              </a:endParaRPr>
            </a:p>
          </p:txBody>
        </p:sp>
        <p:sp>
          <p:nvSpPr>
            <p:cNvPr id="10" name="Rectangle 9"/>
            <p:cNvSpPr/>
            <p:nvPr/>
          </p:nvSpPr>
          <p:spPr>
            <a:xfrm>
              <a:off x="8400345" y="2712180"/>
              <a:ext cx="3506230" cy="501747"/>
            </a:xfrm>
            <a:prstGeom prst="rect">
              <a:avLst/>
            </a:prstGeom>
          </p:spPr>
          <p:txBody>
            <a:bodyPr wrap="square" anchor="ctr">
              <a:spAutoFit/>
            </a:bodyPr>
            <a:lstStyle/>
            <a:p>
              <a:pPr algn="ctr">
                <a:lnSpc>
                  <a:spcPct val="95000"/>
                </a:lnSpc>
                <a:buSzPct val="90000"/>
              </a:pPr>
              <a:r>
                <a:rPr lang="en-US" sz="2800" dirty="0">
                  <a:solidFill>
                    <a:srgbClr val="FFFFFF"/>
                  </a:solidFill>
                  <a:latin typeface="Segoe UI Light"/>
                  <a:cs typeface="Segoe UI Light" panose="020B0502040204020203" pitchFamily="34" charset="0"/>
                </a:rPr>
                <a:t>Websites Hosted</a:t>
              </a:r>
              <a:endParaRPr lang="en-US" sz="4000" dirty="0">
                <a:solidFill>
                  <a:srgbClr val="FFFFFF"/>
                </a:solidFill>
                <a:latin typeface="Segoe UI Light"/>
                <a:cs typeface="Segoe UI Light" panose="020B0502040204020203" pitchFamily="34" charset="0"/>
              </a:endParaRPr>
            </a:p>
          </p:txBody>
        </p:sp>
      </p:grpSp>
      <p:cxnSp>
        <p:nvCxnSpPr>
          <p:cNvPr id="11" name="Straight Connector 10"/>
          <p:cNvCxnSpPr/>
          <p:nvPr/>
        </p:nvCxnSpPr>
        <p:spPr>
          <a:xfrm>
            <a:off x="4064576" y="974"/>
            <a:ext cx="0" cy="6856055"/>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96952" y="974"/>
            <a:ext cx="0" cy="6856055"/>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3593472"/>
            <a:ext cx="12190272"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313930" y="1252569"/>
            <a:ext cx="3670938" cy="1902981"/>
            <a:chOff x="248048" y="3306917"/>
            <a:chExt cx="3671458" cy="2153706"/>
          </a:xfrm>
        </p:grpSpPr>
        <p:sp>
          <p:nvSpPr>
            <p:cNvPr id="15" name="Rectangle 14"/>
            <p:cNvSpPr/>
            <p:nvPr/>
          </p:nvSpPr>
          <p:spPr>
            <a:xfrm>
              <a:off x="248048" y="3306917"/>
              <a:ext cx="3624997" cy="1428142"/>
            </a:xfrm>
            <a:prstGeom prst="rect">
              <a:avLst/>
            </a:prstGeom>
          </p:spPr>
          <p:txBody>
            <a:bodyPr wrap="square" anchor="b">
              <a:spAutoFit/>
            </a:bodyPr>
            <a:lstStyle/>
            <a:p>
              <a:pPr algn="ctr">
                <a:lnSpc>
                  <a:spcPct val="95000"/>
                </a:lnSpc>
                <a:buSzPct val="90000"/>
              </a:pPr>
              <a:r>
                <a:rPr lang="en-US" sz="8000" dirty="0" smtClean="0">
                  <a:solidFill>
                    <a:srgbClr val="FFFFFF"/>
                  </a:solidFill>
                  <a:latin typeface="Segoe UI Light" panose="020B0502040204020203" pitchFamily="34" charset="0"/>
                  <a:cs typeface="Segoe UI Light" panose="020B0502040204020203" pitchFamily="34" charset="0"/>
                </a:rPr>
                <a:t>&gt;</a:t>
              </a:r>
              <a:r>
                <a:rPr lang="en-US" sz="8000" dirty="0">
                  <a:solidFill>
                    <a:srgbClr val="FFFFFF"/>
                  </a:solidFill>
                  <a:latin typeface="Segoe UI Light" panose="020B0502040204020203" pitchFamily="34" charset="0"/>
                  <a:cs typeface="Segoe UI Light" panose="020B0502040204020203" pitchFamily="34" charset="0"/>
                </a:rPr>
                <a:t>2</a:t>
              </a:r>
              <a:r>
                <a:rPr lang="en-US" sz="6000" spc="-294" dirty="0" smtClean="0">
                  <a:solidFill>
                    <a:srgbClr val="FFFFFF"/>
                  </a:solidFill>
                  <a:latin typeface="Segoe UI Light" panose="020B0502040204020203" pitchFamily="34" charset="0"/>
                  <a:cs typeface="Segoe UI Light" panose="020B0502040204020203" pitchFamily="34" charset="0"/>
                </a:rPr>
                <a:t>Billion</a:t>
              </a:r>
            </a:p>
          </p:txBody>
        </p:sp>
        <p:sp>
          <p:nvSpPr>
            <p:cNvPr id="16" name="TextBox 15"/>
            <p:cNvSpPr txBox="1"/>
            <p:nvPr/>
          </p:nvSpPr>
          <p:spPr>
            <a:xfrm>
              <a:off x="262230" y="4868467"/>
              <a:ext cx="3657276" cy="592156"/>
            </a:xfrm>
            <a:prstGeom prst="rect">
              <a:avLst/>
            </a:prstGeom>
            <a:noFill/>
          </p:spPr>
          <p:txBody>
            <a:bodyPr wrap="square" rtlCol="0">
              <a:spAutoFit/>
            </a:bodyPr>
            <a:lstStyle/>
            <a:p>
              <a:pPr algn="ctr"/>
              <a:r>
                <a:rPr lang="en-US" sz="2800" dirty="0">
                  <a:solidFill>
                    <a:srgbClr val="FFFFFF"/>
                  </a:solidFill>
                  <a:latin typeface="Segoe UI Light"/>
                </a:rPr>
                <a:t>Requests per </a:t>
              </a:r>
              <a:r>
                <a:rPr lang="en-US" sz="2800" dirty="0" smtClean="0">
                  <a:solidFill>
                    <a:srgbClr val="FFFFFF"/>
                  </a:solidFill>
                  <a:latin typeface="Segoe UI Light"/>
                </a:rPr>
                <a:t>Day</a:t>
              </a:r>
              <a:endParaRPr lang="en-US" sz="2800" dirty="0">
                <a:solidFill>
                  <a:srgbClr val="FFFFFF"/>
                </a:solidFill>
                <a:latin typeface="Segoe UI Light"/>
              </a:endParaRPr>
            </a:p>
          </p:txBody>
        </p:sp>
      </p:grpSp>
      <p:grpSp>
        <p:nvGrpSpPr>
          <p:cNvPr id="17" name="Group 16"/>
          <p:cNvGrpSpPr/>
          <p:nvPr/>
        </p:nvGrpSpPr>
        <p:grpSpPr>
          <a:xfrm>
            <a:off x="-81745" y="3691982"/>
            <a:ext cx="4419148" cy="1285175"/>
            <a:chOff x="4008779" y="3692019"/>
            <a:chExt cx="4419773" cy="1285357"/>
          </a:xfrm>
        </p:grpSpPr>
        <p:sp>
          <p:nvSpPr>
            <p:cNvPr id="18" name="Rectangle 17"/>
            <p:cNvSpPr/>
            <p:nvPr/>
          </p:nvSpPr>
          <p:spPr>
            <a:xfrm>
              <a:off x="4008779" y="3715633"/>
              <a:ext cx="3157414" cy="1261743"/>
            </a:xfrm>
            <a:prstGeom prst="rect">
              <a:avLst/>
            </a:prstGeom>
          </p:spPr>
          <p:txBody>
            <a:bodyPr wrap="square" anchor="b">
              <a:spAutoFit/>
            </a:bodyPr>
            <a:lstStyle/>
            <a:p>
              <a:pPr algn="ctr">
                <a:lnSpc>
                  <a:spcPct val="95000"/>
                </a:lnSpc>
                <a:buSzPct val="90000"/>
              </a:pPr>
              <a:r>
                <a:rPr lang="en-US" sz="7998" spc="-294" dirty="0" smtClean="0">
                  <a:solidFill>
                    <a:srgbClr val="FFFFFF"/>
                  </a:solidFill>
                  <a:latin typeface="Segoe UI Light" panose="020B0502040204020203" pitchFamily="34" charset="0"/>
                  <a:cs typeface="Segoe UI Light" panose="020B0502040204020203" pitchFamily="34" charset="0"/>
                </a:rPr>
                <a:t>&gt;200k</a:t>
              </a:r>
              <a:endParaRPr lang="en-US" sz="7198" dirty="0">
                <a:solidFill>
                  <a:srgbClr val="FFFFFF"/>
                </a:solidFill>
                <a:latin typeface="Segoe UI Light" panose="020B0502040204020203" pitchFamily="34" charset="0"/>
                <a:cs typeface="Segoe UI Light" panose="020B0502040204020203" pitchFamily="34" charset="0"/>
              </a:endParaRPr>
            </a:p>
          </p:txBody>
        </p:sp>
        <p:sp>
          <p:nvSpPr>
            <p:cNvPr id="19" name="Rectangle 18"/>
            <p:cNvSpPr/>
            <p:nvPr/>
          </p:nvSpPr>
          <p:spPr>
            <a:xfrm>
              <a:off x="6901914" y="3692019"/>
              <a:ext cx="1526638" cy="1086605"/>
            </a:xfrm>
            <a:prstGeom prst="rect">
              <a:avLst/>
            </a:prstGeom>
          </p:spPr>
          <p:txBody>
            <a:bodyPr wrap="square">
              <a:spAutoFit/>
            </a:bodyPr>
            <a:lstStyle/>
            <a:p>
              <a:pPr>
                <a:lnSpc>
                  <a:spcPct val="95000"/>
                </a:lnSpc>
                <a:buSzPct val="90000"/>
              </a:pPr>
              <a:r>
                <a:rPr lang="en-US" sz="2800" dirty="0">
                  <a:solidFill>
                    <a:srgbClr val="FFFFFF"/>
                  </a:solidFill>
                  <a:latin typeface="Segoe UI Light" panose="020B0502040204020203" pitchFamily="34" charset="0"/>
                  <a:cs typeface="Segoe UI Light" panose="020B0502040204020203" pitchFamily="34" charset="0"/>
                </a:rPr>
                <a:t/>
              </a:r>
              <a:br>
                <a:rPr lang="en-US" sz="2800" dirty="0">
                  <a:solidFill>
                    <a:srgbClr val="FFFFFF"/>
                  </a:solidFill>
                  <a:latin typeface="Segoe UI Light" panose="020B0502040204020203" pitchFamily="34" charset="0"/>
                  <a:cs typeface="Segoe UI Light" panose="020B0502040204020203" pitchFamily="34" charset="0"/>
                </a:rPr>
              </a:br>
              <a:r>
                <a:rPr lang="en-US" sz="2000" dirty="0">
                  <a:solidFill>
                    <a:srgbClr val="FFFFFF"/>
                  </a:solidFill>
                  <a:latin typeface="Segoe UI Light" panose="020B0502040204020203" pitchFamily="34" charset="0"/>
                  <a:cs typeface="Segoe UI Light" panose="020B0502040204020203" pitchFamily="34" charset="0"/>
                </a:rPr>
                <a:t>Unique</a:t>
              </a:r>
            </a:p>
            <a:p>
              <a:pPr>
                <a:lnSpc>
                  <a:spcPct val="95000"/>
                </a:lnSpc>
                <a:buSzPct val="90000"/>
              </a:pPr>
              <a:r>
                <a:rPr lang="en-US" sz="2000" dirty="0" smtClean="0">
                  <a:solidFill>
                    <a:srgbClr val="FFFFFF"/>
                  </a:solidFill>
                  <a:latin typeface="Segoe UI Light" panose="020B0502040204020203" pitchFamily="34" charset="0"/>
                  <a:cs typeface="Segoe UI Light" panose="020B0502040204020203" pitchFamily="34" charset="0"/>
                </a:rPr>
                <a:t>Customers</a:t>
              </a:r>
              <a:endParaRPr lang="en-US" sz="8798" dirty="0">
                <a:solidFill>
                  <a:srgbClr val="FFFFFF"/>
                </a:solidFill>
                <a:latin typeface="Segoe UI Light" panose="020B0502040204020203" pitchFamily="34" charset="0"/>
                <a:cs typeface="Segoe UI Light" panose="020B0502040204020203" pitchFamily="34" charset="0"/>
              </a:endParaRPr>
            </a:p>
          </p:txBody>
        </p:sp>
      </p:grpSp>
      <p:grpSp>
        <p:nvGrpSpPr>
          <p:cNvPr id="20" name="Group 19"/>
          <p:cNvGrpSpPr/>
          <p:nvPr/>
        </p:nvGrpSpPr>
        <p:grpSpPr>
          <a:xfrm>
            <a:off x="243298" y="5155740"/>
            <a:ext cx="3760334" cy="1523471"/>
            <a:chOff x="4387873" y="5257236"/>
            <a:chExt cx="3079534" cy="1523687"/>
          </a:xfrm>
        </p:grpSpPr>
        <p:sp>
          <p:nvSpPr>
            <p:cNvPr id="21" name="Rectangle 20"/>
            <p:cNvSpPr/>
            <p:nvPr/>
          </p:nvSpPr>
          <p:spPr>
            <a:xfrm>
              <a:off x="4387873" y="5257236"/>
              <a:ext cx="1651773" cy="1523687"/>
            </a:xfrm>
            <a:prstGeom prst="rect">
              <a:avLst/>
            </a:prstGeom>
          </p:spPr>
          <p:txBody>
            <a:bodyPr wrap="square" anchor="b">
              <a:spAutoFit/>
            </a:bodyPr>
            <a:lstStyle/>
            <a:p>
              <a:pPr algn="ctr">
                <a:lnSpc>
                  <a:spcPct val="95000"/>
                </a:lnSpc>
                <a:buSzPct val="90000"/>
              </a:pPr>
              <a:r>
                <a:rPr lang="en-US" sz="9598" spc="-294" dirty="0">
                  <a:solidFill>
                    <a:srgbClr val="FFFFFF"/>
                  </a:solidFill>
                  <a:latin typeface="Segoe UI Light" panose="020B0502040204020203" pitchFamily="34" charset="0"/>
                  <a:cs typeface="Segoe UI Light" panose="020B0502040204020203" pitchFamily="34" charset="0"/>
                </a:rPr>
                <a:t>120</a:t>
              </a:r>
              <a:endParaRPr lang="en-US" sz="8798" dirty="0">
                <a:solidFill>
                  <a:srgbClr val="FFFFFF"/>
                </a:solidFill>
                <a:latin typeface="Segoe UI Light" panose="020B0502040204020203" pitchFamily="34" charset="0"/>
                <a:cs typeface="Segoe UI Light" panose="020B0502040204020203" pitchFamily="34" charset="0"/>
              </a:endParaRPr>
            </a:p>
          </p:txBody>
        </p:sp>
        <p:sp>
          <p:nvSpPr>
            <p:cNvPr id="22" name="Rectangle 21"/>
            <p:cNvSpPr/>
            <p:nvPr/>
          </p:nvSpPr>
          <p:spPr>
            <a:xfrm>
              <a:off x="5884813" y="5475216"/>
              <a:ext cx="1582594" cy="1086605"/>
            </a:xfrm>
            <a:prstGeom prst="rect">
              <a:avLst/>
            </a:prstGeom>
          </p:spPr>
          <p:txBody>
            <a:bodyPr wrap="square">
              <a:spAutoFit/>
            </a:bodyPr>
            <a:lstStyle/>
            <a:p>
              <a:pPr>
                <a:lnSpc>
                  <a:spcPct val="95000"/>
                </a:lnSpc>
                <a:buSzPct val="90000"/>
              </a:pPr>
              <a:r>
                <a:rPr lang="en-US" sz="3600" dirty="0">
                  <a:solidFill>
                    <a:srgbClr val="FFFFFF"/>
                  </a:solidFill>
                  <a:latin typeface="Segoe UI Light" panose="020B0502040204020203" pitchFamily="34" charset="0"/>
                  <a:cs typeface="Segoe UI Light" panose="020B0502040204020203" pitchFamily="34" charset="0"/>
                </a:rPr>
                <a:t>%</a:t>
              </a:r>
              <a:r>
                <a:rPr lang="en-US" sz="2800" dirty="0">
                  <a:solidFill>
                    <a:srgbClr val="FFFFFF"/>
                  </a:solidFill>
                  <a:latin typeface="Segoe UI Light" panose="020B0502040204020203" pitchFamily="34" charset="0"/>
                  <a:cs typeface="Segoe UI Light" panose="020B0502040204020203" pitchFamily="34" charset="0"/>
                </a:rPr>
                <a:t/>
              </a:r>
              <a:br>
                <a:rPr lang="en-US" sz="2800" dirty="0">
                  <a:solidFill>
                    <a:srgbClr val="FFFFFF"/>
                  </a:solidFill>
                  <a:latin typeface="Segoe UI Light" panose="020B0502040204020203" pitchFamily="34" charset="0"/>
                  <a:cs typeface="Segoe UI Light" panose="020B0502040204020203" pitchFamily="34" charset="0"/>
                </a:rPr>
              </a:br>
              <a:r>
                <a:rPr lang="en-US" sz="1600" dirty="0">
                  <a:solidFill>
                    <a:srgbClr val="FFFFFF"/>
                  </a:solidFill>
                  <a:latin typeface="Segoe UI Light" panose="020B0502040204020203" pitchFamily="34" charset="0"/>
                  <a:cs typeface="Segoe UI Light" panose="020B0502040204020203" pitchFamily="34" charset="0"/>
                </a:rPr>
                <a:t>Yearly </a:t>
              </a:r>
              <a:r>
                <a:rPr lang="en-US" sz="1600" dirty="0" smtClean="0">
                  <a:solidFill>
                    <a:srgbClr val="FFFFFF"/>
                  </a:solidFill>
                  <a:latin typeface="Segoe UI Light" panose="020B0502040204020203" pitchFamily="34" charset="0"/>
                  <a:cs typeface="Segoe UI Light" panose="020B0502040204020203" pitchFamily="34" charset="0"/>
                </a:rPr>
                <a:t>Paid Subscription Growth</a:t>
              </a:r>
              <a:endParaRPr lang="en-US" sz="6000" dirty="0">
                <a:solidFill>
                  <a:srgbClr val="FFFFFF"/>
                </a:solidFill>
                <a:latin typeface="Segoe UI Light" panose="020B0502040204020203" pitchFamily="34" charset="0"/>
                <a:cs typeface="Segoe UI Light" panose="020B0502040204020203" pitchFamily="34" charset="0"/>
              </a:endParaRPr>
            </a:p>
          </p:txBody>
        </p:sp>
      </p:grpSp>
      <p:grpSp>
        <p:nvGrpSpPr>
          <p:cNvPr id="23" name="Group 22"/>
          <p:cNvGrpSpPr/>
          <p:nvPr/>
        </p:nvGrpSpPr>
        <p:grpSpPr>
          <a:xfrm>
            <a:off x="10334531" y="4646305"/>
            <a:ext cx="2059667" cy="1425456"/>
            <a:chOff x="10335132" y="4326939"/>
            <a:chExt cx="2059960" cy="1425657"/>
          </a:xfrm>
        </p:grpSpPr>
        <p:sp>
          <p:nvSpPr>
            <p:cNvPr id="24" name="Rectangle 23"/>
            <p:cNvSpPr/>
            <p:nvPr/>
          </p:nvSpPr>
          <p:spPr>
            <a:xfrm>
              <a:off x="10335132" y="4326939"/>
              <a:ext cx="587104" cy="677204"/>
            </a:xfrm>
            <a:prstGeom prst="rect">
              <a:avLst/>
            </a:prstGeom>
          </p:spPr>
          <p:txBody>
            <a:bodyPr wrap="none">
              <a:spAutoFit/>
            </a:bodyPr>
            <a:lstStyle/>
            <a:p>
              <a:pPr>
                <a:lnSpc>
                  <a:spcPct val="95000"/>
                </a:lnSpc>
                <a:buSzPct val="90000"/>
              </a:pPr>
              <a:r>
                <a:rPr lang="en-US" sz="4000" dirty="0" smtClean="0">
                  <a:solidFill>
                    <a:srgbClr val="FFFFFF"/>
                  </a:solidFill>
                  <a:latin typeface="Segoe UI Light" panose="020B0502040204020203" pitchFamily="34" charset="0"/>
                  <a:cs typeface="Segoe UI Light" panose="020B0502040204020203" pitchFamily="34" charset="0"/>
                </a:rPr>
                <a:t>%</a:t>
              </a:r>
              <a:endParaRPr lang="en-US" sz="4000" dirty="0">
                <a:solidFill>
                  <a:srgbClr val="FFFFFF"/>
                </a:solidFill>
                <a:latin typeface="Segoe UI Light" panose="020B0502040204020203" pitchFamily="34" charset="0"/>
                <a:cs typeface="Segoe UI Light" panose="020B0502040204020203" pitchFamily="34" charset="0"/>
              </a:endParaRPr>
            </a:p>
          </p:txBody>
        </p:sp>
        <p:sp>
          <p:nvSpPr>
            <p:cNvPr id="25" name="TextBox 24"/>
            <p:cNvSpPr txBox="1"/>
            <p:nvPr/>
          </p:nvSpPr>
          <p:spPr>
            <a:xfrm>
              <a:off x="10335132" y="4890700"/>
              <a:ext cx="2059960" cy="861896"/>
            </a:xfrm>
            <a:prstGeom prst="rect">
              <a:avLst/>
            </a:prstGeom>
            <a:noFill/>
          </p:spPr>
          <p:txBody>
            <a:bodyPr wrap="square" rtlCol="0">
              <a:spAutoFit/>
            </a:bodyPr>
            <a:lstStyle/>
            <a:p>
              <a:r>
                <a:rPr lang="en-US" sz="1600" dirty="0">
                  <a:solidFill>
                    <a:srgbClr val="FFFFFF"/>
                  </a:solidFill>
                  <a:latin typeface="Segoe UI Light"/>
                </a:rPr>
                <a:t>Yearly Revenue</a:t>
              </a:r>
            </a:p>
            <a:p>
              <a:r>
                <a:rPr lang="en-US" sz="1600" dirty="0">
                  <a:solidFill>
                    <a:srgbClr val="FFFFFF"/>
                  </a:solidFill>
                  <a:latin typeface="Segoe UI Light"/>
                </a:rPr>
                <a:t>Growth</a:t>
              </a:r>
            </a:p>
            <a:p>
              <a:endParaRPr lang="en-US" dirty="0">
                <a:solidFill>
                  <a:srgbClr val="FFFFFF"/>
                </a:solidFill>
                <a:latin typeface="Segoe UI Light"/>
              </a:endParaRPr>
            </a:p>
          </p:txBody>
        </p:sp>
      </p:grpSp>
      <p:sp>
        <p:nvSpPr>
          <p:cNvPr id="26" name="Title 1"/>
          <p:cNvSpPr txBox="1">
            <a:spLocks/>
          </p:cNvSpPr>
          <p:nvPr/>
        </p:nvSpPr>
        <p:spPr>
          <a:xfrm>
            <a:off x="170160" y="1134737"/>
            <a:ext cx="3524361" cy="138730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3600" dirty="0">
                <a:solidFill>
                  <a:srgbClr val="FFFFFF"/>
                </a:solidFill>
              </a:rPr>
              <a:t>Azure Websites by the Numbers</a:t>
            </a:r>
            <a:endParaRPr lang="en-US" sz="800" dirty="0">
              <a:solidFill>
                <a:srgbClr val="FFFFFF"/>
              </a:solidFill>
            </a:endParaRPr>
          </a:p>
        </p:txBody>
      </p:sp>
      <p:sp>
        <p:nvSpPr>
          <p:cNvPr id="27" name="Rectangle 26"/>
          <p:cNvSpPr/>
          <p:nvPr/>
        </p:nvSpPr>
        <p:spPr>
          <a:xfrm>
            <a:off x="8328111" y="4465417"/>
            <a:ext cx="2492459" cy="1523471"/>
          </a:xfrm>
          <a:prstGeom prst="rect">
            <a:avLst/>
          </a:prstGeom>
        </p:spPr>
        <p:txBody>
          <a:bodyPr wrap="square" anchor="ctr">
            <a:spAutoFit/>
          </a:bodyPr>
          <a:lstStyle/>
          <a:p>
            <a:pPr>
              <a:lnSpc>
                <a:spcPct val="95000"/>
              </a:lnSpc>
              <a:buSzPct val="90000"/>
            </a:pPr>
            <a:r>
              <a:rPr lang="en-US" sz="9598" dirty="0">
                <a:solidFill>
                  <a:srgbClr val="FFFFFF"/>
                </a:solidFill>
                <a:latin typeface="Segoe UI Light" panose="020B0502040204020203" pitchFamily="34" charset="0"/>
                <a:cs typeface="Segoe UI Light" panose="020B0502040204020203" pitchFamily="34" charset="0"/>
              </a:rPr>
              <a:t>650</a:t>
            </a:r>
          </a:p>
        </p:txBody>
      </p:sp>
      <p:grpSp>
        <p:nvGrpSpPr>
          <p:cNvPr id="28" name="Group 27"/>
          <p:cNvGrpSpPr/>
          <p:nvPr/>
        </p:nvGrpSpPr>
        <p:grpSpPr>
          <a:xfrm>
            <a:off x="6436854" y="4646278"/>
            <a:ext cx="2059667" cy="1115404"/>
            <a:chOff x="10335132" y="4646472"/>
            <a:chExt cx="2059960" cy="1115567"/>
          </a:xfrm>
        </p:grpSpPr>
        <p:sp>
          <p:nvSpPr>
            <p:cNvPr id="29" name="Rectangle 28"/>
            <p:cNvSpPr/>
            <p:nvPr/>
          </p:nvSpPr>
          <p:spPr>
            <a:xfrm>
              <a:off x="10335132" y="4646472"/>
              <a:ext cx="587104" cy="677204"/>
            </a:xfrm>
            <a:prstGeom prst="rect">
              <a:avLst/>
            </a:prstGeom>
          </p:spPr>
          <p:txBody>
            <a:bodyPr wrap="none">
              <a:spAutoFit/>
            </a:bodyPr>
            <a:lstStyle/>
            <a:p>
              <a:pPr>
                <a:lnSpc>
                  <a:spcPct val="95000"/>
                </a:lnSpc>
                <a:buSzPct val="90000"/>
              </a:pPr>
              <a:r>
                <a:rPr lang="en-US" sz="4000" dirty="0" smtClean="0">
                  <a:solidFill>
                    <a:srgbClr val="FFFFFF"/>
                  </a:solidFill>
                  <a:latin typeface="Segoe UI Light" panose="020B0502040204020203" pitchFamily="34" charset="0"/>
                  <a:cs typeface="Segoe UI Light" panose="020B0502040204020203" pitchFamily="34" charset="0"/>
                </a:rPr>
                <a:t>%</a:t>
              </a:r>
              <a:endParaRPr lang="en-US" sz="7198"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10335132" y="5177181"/>
              <a:ext cx="2059960" cy="584858"/>
            </a:xfrm>
            <a:prstGeom prst="rect">
              <a:avLst/>
            </a:prstGeom>
            <a:noFill/>
          </p:spPr>
          <p:txBody>
            <a:bodyPr wrap="square" rtlCol="0">
              <a:spAutoFit/>
            </a:bodyPr>
            <a:lstStyle/>
            <a:p>
              <a:r>
                <a:rPr lang="en-US" sz="1600" dirty="0">
                  <a:solidFill>
                    <a:srgbClr val="FFFFFF"/>
                  </a:solidFill>
                  <a:latin typeface="Segoe UI Light"/>
                </a:rPr>
                <a:t>Yearly Traffic</a:t>
              </a:r>
            </a:p>
            <a:p>
              <a:r>
                <a:rPr lang="en-US" sz="1600" dirty="0">
                  <a:solidFill>
                    <a:srgbClr val="FFFFFF"/>
                  </a:solidFill>
                  <a:latin typeface="Segoe UI Light"/>
                </a:rPr>
                <a:t>Growth</a:t>
              </a:r>
            </a:p>
          </p:txBody>
        </p:sp>
      </p:grpSp>
      <p:sp>
        <p:nvSpPr>
          <p:cNvPr id="31" name="Rectangle 30"/>
          <p:cNvSpPr/>
          <p:nvPr/>
        </p:nvSpPr>
        <p:spPr>
          <a:xfrm>
            <a:off x="4430433" y="4465417"/>
            <a:ext cx="2492459" cy="1523471"/>
          </a:xfrm>
          <a:prstGeom prst="rect">
            <a:avLst/>
          </a:prstGeom>
        </p:spPr>
        <p:txBody>
          <a:bodyPr wrap="square" anchor="ctr">
            <a:spAutoFit/>
          </a:bodyPr>
          <a:lstStyle/>
          <a:p>
            <a:pPr>
              <a:lnSpc>
                <a:spcPct val="95000"/>
              </a:lnSpc>
              <a:buSzPct val="90000"/>
            </a:pPr>
            <a:r>
              <a:rPr lang="en-US" sz="9598" dirty="0">
                <a:solidFill>
                  <a:srgbClr val="FFFFFF"/>
                </a:solidFill>
                <a:latin typeface="Segoe UI Light" panose="020B0502040204020203" pitchFamily="34" charset="0"/>
                <a:cs typeface="Segoe UI Light" panose="020B0502040204020203" pitchFamily="34" charset="0"/>
              </a:rPr>
              <a:t>500</a:t>
            </a:r>
          </a:p>
        </p:txBody>
      </p:sp>
      <p:cxnSp>
        <p:nvCxnSpPr>
          <p:cNvPr id="32" name="Straight Connector 31"/>
          <p:cNvCxnSpPr/>
          <p:nvPr/>
        </p:nvCxnSpPr>
        <p:spPr>
          <a:xfrm>
            <a:off x="0" y="5154233"/>
            <a:ext cx="4064576" cy="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86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 y="1719470"/>
            <a:ext cx="12192001" cy="4986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8" name="AutoShape 2" descr="Home"/>
          <p:cNvSpPr>
            <a:spLocks noChangeAspect="1" noChangeArrowheads="1"/>
          </p:cNvSpPr>
          <p:nvPr/>
        </p:nvSpPr>
        <p:spPr bwMode="auto">
          <a:xfrm>
            <a:off x="152517" y="-141136"/>
            <a:ext cx="298808" cy="2988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1765">
              <a:solidFill>
                <a:srgbClr val="00B0F0"/>
              </a:soli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4410" y="2714033"/>
            <a:ext cx="1223716" cy="540883"/>
          </a:xfrm>
          <a:prstGeom prst="rect">
            <a:avLst/>
          </a:prstGeom>
        </p:spPr>
      </p:pic>
      <p:pic>
        <p:nvPicPr>
          <p:cNvPr id="24" name="Picture 23"/>
          <p:cNvPicPr>
            <a:picLocks noChangeAspect="1"/>
          </p:cNvPicPr>
          <p:nvPr/>
        </p:nvPicPr>
        <p:blipFill>
          <a:blip r:embed="rId4"/>
          <a:stretch>
            <a:fillRect/>
          </a:stretch>
        </p:blipFill>
        <p:spPr>
          <a:xfrm>
            <a:off x="9706633" y="3488539"/>
            <a:ext cx="1245723" cy="895159"/>
          </a:xfrm>
          <a:prstGeom prst="rect">
            <a:avLst/>
          </a:prstGeom>
        </p:spPr>
      </p:pic>
      <p:pic>
        <p:nvPicPr>
          <p:cNvPr id="3" name="Picture 2"/>
          <p:cNvPicPr>
            <a:picLocks noChangeAspect="1"/>
          </p:cNvPicPr>
          <p:nvPr/>
        </p:nvPicPr>
        <p:blipFill>
          <a:blip r:embed="rId5"/>
          <a:stretch>
            <a:fillRect/>
          </a:stretch>
        </p:blipFill>
        <p:spPr>
          <a:xfrm>
            <a:off x="5039715" y="3615436"/>
            <a:ext cx="1158741" cy="445211"/>
          </a:xfrm>
          <a:prstGeom prst="rect">
            <a:avLst/>
          </a:prstGeom>
        </p:spPr>
      </p:pic>
      <p:pic>
        <p:nvPicPr>
          <p:cNvPr id="5" name="Picture 4"/>
          <p:cNvPicPr>
            <a:picLocks noChangeAspect="1"/>
          </p:cNvPicPr>
          <p:nvPr/>
        </p:nvPicPr>
        <p:blipFill>
          <a:blip r:embed="rId6"/>
          <a:stretch>
            <a:fillRect/>
          </a:stretch>
        </p:blipFill>
        <p:spPr>
          <a:xfrm>
            <a:off x="5029132" y="2075457"/>
            <a:ext cx="942233" cy="433765"/>
          </a:xfrm>
          <a:prstGeom prst="rect">
            <a:avLst/>
          </a:prstGeom>
        </p:spPr>
      </p:pic>
      <p:pic>
        <p:nvPicPr>
          <p:cNvPr id="6" name="Picture 5"/>
          <p:cNvPicPr>
            <a:picLocks noChangeAspect="1"/>
          </p:cNvPicPr>
          <p:nvPr/>
        </p:nvPicPr>
        <p:blipFill>
          <a:blip r:embed="rId7"/>
          <a:stretch>
            <a:fillRect/>
          </a:stretch>
        </p:blipFill>
        <p:spPr>
          <a:xfrm>
            <a:off x="633812" y="2721810"/>
            <a:ext cx="707034" cy="538007"/>
          </a:xfrm>
          <a:prstGeom prst="rect">
            <a:avLst/>
          </a:prstGeom>
        </p:spPr>
      </p:pic>
      <p:pic>
        <p:nvPicPr>
          <p:cNvPr id="8" name="Picture 7"/>
          <p:cNvPicPr>
            <a:picLocks noChangeAspect="1"/>
          </p:cNvPicPr>
          <p:nvPr/>
        </p:nvPicPr>
        <p:blipFill>
          <a:blip r:embed="rId8"/>
          <a:stretch>
            <a:fillRect/>
          </a:stretch>
        </p:blipFill>
        <p:spPr>
          <a:xfrm>
            <a:off x="633811" y="4599799"/>
            <a:ext cx="815535" cy="554218"/>
          </a:xfrm>
          <a:prstGeom prst="rect">
            <a:avLst/>
          </a:prstGeom>
        </p:spPr>
      </p:pic>
      <p:pic>
        <p:nvPicPr>
          <p:cNvPr id="9" name="Picture 8"/>
          <p:cNvPicPr>
            <a:picLocks noChangeAspect="1"/>
          </p:cNvPicPr>
          <p:nvPr/>
        </p:nvPicPr>
        <p:blipFill>
          <a:blip r:embed="rId9"/>
          <a:stretch>
            <a:fillRect/>
          </a:stretch>
        </p:blipFill>
        <p:spPr>
          <a:xfrm>
            <a:off x="2341957" y="4744519"/>
            <a:ext cx="1731930" cy="416651"/>
          </a:xfrm>
          <a:prstGeom prst="rect">
            <a:avLst/>
          </a:prstGeom>
        </p:spPr>
      </p:pic>
      <p:pic>
        <p:nvPicPr>
          <p:cNvPr id="10" name="Picture 9"/>
          <p:cNvPicPr>
            <a:picLocks noChangeAspect="1"/>
          </p:cNvPicPr>
          <p:nvPr/>
        </p:nvPicPr>
        <p:blipFill>
          <a:blip r:embed="rId10"/>
          <a:stretch>
            <a:fillRect/>
          </a:stretch>
        </p:blipFill>
        <p:spPr>
          <a:xfrm>
            <a:off x="7044246" y="3680278"/>
            <a:ext cx="1703415" cy="481190"/>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5996" y="2070456"/>
            <a:ext cx="2080743" cy="292768"/>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37603" y="1970932"/>
            <a:ext cx="1778885" cy="440751"/>
          </a:xfrm>
          <a:prstGeom prst="rect">
            <a:avLst/>
          </a:prstGeom>
        </p:spPr>
      </p:pic>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4100" y="3489260"/>
            <a:ext cx="598954" cy="646144"/>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0973" y="5733536"/>
            <a:ext cx="1753190" cy="503165"/>
          </a:xfrm>
          <a:prstGeom prst="rect">
            <a:avLst/>
          </a:prstGeom>
        </p:spPr>
      </p:pic>
      <p:pic>
        <p:nvPicPr>
          <p:cNvPr id="22" name="Picture 21"/>
          <p:cNvPicPr>
            <a:picLocks noChangeAspect="1"/>
          </p:cNvPicPr>
          <p:nvPr/>
        </p:nvPicPr>
        <p:blipFill>
          <a:blip r:embed="rId15"/>
          <a:stretch>
            <a:fillRect/>
          </a:stretch>
        </p:blipFill>
        <p:spPr>
          <a:xfrm>
            <a:off x="9756328" y="1963189"/>
            <a:ext cx="1091933" cy="529422"/>
          </a:xfrm>
          <a:prstGeom prst="rect">
            <a:avLst/>
          </a:prstGeom>
        </p:spPr>
      </p:pic>
      <p:pic>
        <p:nvPicPr>
          <p:cNvPr id="23" name="Picture 22"/>
          <p:cNvPicPr>
            <a:picLocks noChangeAspect="1"/>
          </p:cNvPicPr>
          <p:nvPr/>
        </p:nvPicPr>
        <p:blipFill>
          <a:blip r:embed="rId16"/>
          <a:stretch>
            <a:fillRect/>
          </a:stretch>
        </p:blipFill>
        <p:spPr>
          <a:xfrm>
            <a:off x="2337271" y="5844932"/>
            <a:ext cx="1672458" cy="379647"/>
          </a:xfrm>
          <a:prstGeom prst="rect">
            <a:avLst/>
          </a:prstGeom>
        </p:spPr>
      </p:pic>
      <p:pic>
        <p:nvPicPr>
          <p:cNvPr id="26" name="Picture 25"/>
          <p:cNvPicPr>
            <a:picLocks noChangeAspect="1"/>
          </p:cNvPicPr>
          <p:nvPr/>
        </p:nvPicPr>
        <p:blipFill>
          <a:blip r:embed="rId17"/>
          <a:stretch>
            <a:fillRect/>
          </a:stretch>
        </p:blipFill>
        <p:spPr>
          <a:xfrm>
            <a:off x="9419417" y="4798879"/>
            <a:ext cx="1640374" cy="567822"/>
          </a:xfrm>
          <a:prstGeom prst="rect">
            <a:avLst/>
          </a:prstGeom>
        </p:spPr>
      </p:pic>
      <p:pic>
        <p:nvPicPr>
          <p:cNvPr id="27" name="Picture 2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3810" y="5618412"/>
            <a:ext cx="815536" cy="819176"/>
          </a:xfrm>
          <a:prstGeom prst="rect">
            <a:avLst/>
          </a:prstGeom>
        </p:spPr>
      </p:pic>
      <p:pic>
        <p:nvPicPr>
          <p:cNvPr id="29" name="Picture 28"/>
          <p:cNvPicPr>
            <a:picLocks noChangeAspect="1"/>
          </p:cNvPicPr>
          <p:nvPr/>
        </p:nvPicPr>
        <p:blipFill rotWithShape="1">
          <a:blip r:embed="rId19">
            <a:extLst>
              <a:ext uri="{28A0092B-C50C-407E-A947-70E740481C1C}">
                <a14:useLocalDpi xmlns:a14="http://schemas.microsoft.com/office/drawing/2010/main" val="0"/>
              </a:ext>
            </a:extLst>
          </a:blip>
          <a:srcRect l="11601" t="40400" r="8399" b="37200"/>
          <a:stretch/>
        </p:blipFill>
        <p:spPr>
          <a:xfrm>
            <a:off x="9381391" y="5773292"/>
            <a:ext cx="1909460" cy="534649"/>
          </a:xfrm>
          <a:prstGeom prst="rect">
            <a:avLst/>
          </a:prstGeom>
        </p:spPr>
      </p:pic>
      <p:sp>
        <p:nvSpPr>
          <p:cNvPr id="31" name="Title 30"/>
          <p:cNvSpPr>
            <a:spLocks noGrp="1"/>
          </p:cNvSpPr>
          <p:nvPr>
            <p:ph type="title"/>
          </p:nvPr>
        </p:nvSpPr>
        <p:spPr>
          <a:xfrm>
            <a:off x="560798" y="303855"/>
            <a:ext cx="11443360" cy="957600"/>
          </a:xfrm>
        </p:spPr>
        <p:txBody>
          <a:bodyPr>
            <a:normAutofit fontScale="90000"/>
          </a:bodyPr>
          <a:lstStyle/>
          <a:p>
            <a:pPr lvl="0" defTabSz="914225">
              <a:lnSpc>
                <a:spcPct val="100000"/>
              </a:lnSpc>
              <a:defRPr/>
            </a:pPr>
            <a:r>
              <a:rPr lang="en-US" sz="6000" spc="-100" dirty="0">
                <a:ln w="3175">
                  <a:noFill/>
                </a:ln>
                <a:solidFill>
                  <a:srgbClr val="00B0F0"/>
                </a:solidFill>
                <a:latin typeface="Segoe UI Light" pitchFamily="34" charset="0"/>
                <a:cs typeface="Arial" charset="0"/>
              </a:rPr>
              <a:t>Azure Websites Customers and Partners</a:t>
            </a:r>
            <a:br>
              <a:rPr lang="en-US" sz="6000" spc="-100" dirty="0">
                <a:ln w="3175">
                  <a:noFill/>
                </a:ln>
                <a:solidFill>
                  <a:srgbClr val="00B0F0"/>
                </a:solidFill>
                <a:latin typeface="Segoe UI Light" pitchFamily="34" charset="0"/>
                <a:cs typeface="Arial" charset="0"/>
              </a:rPr>
            </a:br>
            <a:r>
              <a:rPr lang="en-US" sz="3600" dirty="0">
                <a:ln w="3175">
                  <a:noFill/>
                </a:ln>
                <a:latin typeface="Segoe UI Light" pitchFamily="34" charset="0"/>
                <a:cs typeface="Arial" charset="0"/>
              </a:rPr>
              <a:t>Folks doing interesting things on the </a:t>
            </a:r>
            <a:r>
              <a:rPr lang="en-US" sz="3600" dirty="0" smtClean="0">
                <a:ln w="3175">
                  <a:noFill/>
                </a:ln>
                <a:latin typeface="Segoe UI Light" pitchFamily="34" charset="0"/>
                <a:cs typeface="Arial" charset="0"/>
              </a:rPr>
              <a:t>platform</a:t>
            </a:r>
            <a:endParaRPr lang="en-US" sz="4400" dirty="0"/>
          </a:p>
        </p:txBody>
      </p:sp>
      <p:pic>
        <p:nvPicPr>
          <p:cNvPr id="1026" name="Picture 2" descr="http://img2.wikia.nocookie.net/__cb20111022082836/logopedia/images/7/73/Coles_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83841" y="2509028"/>
            <a:ext cx="1135909" cy="11359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cf.juggle-images.com/matte/white/280x280/iberia-airlines-vertical-logo-primary.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27008" y="2378549"/>
            <a:ext cx="1295884" cy="12958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0.gstatic.com/images?q=tbn:ANd9GcRP4YGfMNfdDUn6JE2Jpa9q0uphY_tqaiAu40H4WmtX3ejE1GYr-A"/>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1994" y="1869719"/>
            <a:ext cx="995863" cy="6186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2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430440" y="4573295"/>
            <a:ext cx="856768" cy="856768"/>
          </a:xfrm>
          <a:prstGeom prst="rect">
            <a:avLst/>
          </a:prstGeom>
        </p:spPr>
      </p:pic>
      <p:pic>
        <p:nvPicPr>
          <p:cNvPr id="11" name="Picture 2" descr="http://www.cnn.com/.a/1.66.2/assets/logo_cnn_badge.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98696" y="3643950"/>
            <a:ext cx="776441" cy="7764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ncrypted-tbn1.gstatic.com/images?q=tbn:ANd9GcQ-HDBG4qEJGhe25GF_VrJh_bnC0-TFLrlq3JDEFB7zG7mNdan2RXEHqA5B"/>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75219" y="4599799"/>
            <a:ext cx="1950900" cy="730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arriagesos.com/wp-content/uploads/2014/04/Fox94.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001511" y="5701395"/>
            <a:ext cx="1188313" cy="7353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softwarevoucher.com/wp-content/uploads/2013/08/Kaspersky-Lab-Logo.fw_.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05583" y="2555988"/>
            <a:ext cx="935834" cy="94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41388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1412044"/>
            <a:ext cx="12192000" cy="44821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1524649" y="694615"/>
            <a:ext cx="9142703" cy="693040"/>
          </a:xfrm>
          <a:prstGeom prst="rect">
            <a:avLst/>
          </a:prstGeom>
        </p:spPr>
        <p:txBody>
          <a:bodyPr vert="horz" lIns="91427" tIns="45713" rIns="91427" bIns="45713" rtlCol="0" anchor="t">
            <a:noAutofit/>
          </a:bodyPr>
          <a:lstStyle/>
          <a:p>
            <a:pPr algn="ctr" defTabSz="914367">
              <a:spcBef>
                <a:spcPct val="0"/>
              </a:spcBef>
            </a:pPr>
            <a:endParaRPr lang="en-US" sz="4000" dirty="0">
              <a:solidFill>
                <a:srgbClr val="3068B0"/>
              </a:solidFill>
              <a:latin typeface="Segoe UI Light"/>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2844" y="2709108"/>
            <a:ext cx="1256415" cy="555335"/>
          </a:xfrm>
          <a:prstGeom prst="rect">
            <a:avLst/>
          </a:prstGeom>
        </p:spPr>
      </p:pic>
      <p:pic>
        <p:nvPicPr>
          <p:cNvPr id="8" name="Picture 7"/>
          <p:cNvPicPr>
            <a:picLocks noChangeAspect="1"/>
          </p:cNvPicPr>
          <p:nvPr/>
        </p:nvPicPr>
        <p:blipFill>
          <a:blip r:embed="rId3"/>
          <a:stretch>
            <a:fillRect/>
          </a:stretch>
        </p:blipFill>
        <p:spPr>
          <a:xfrm>
            <a:off x="3488058" y="2885891"/>
            <a:ext cx="1662604" cy="387240"/>
          </a:xfrm>
          <a:prstGeom prst="rect">
            <a:avLst/>
          </a:prstGeom>
        </p:spPr>
      </p:pic>
      <p:pic>
        <p:nvPicPr>
          <p:cNvPr id="10" name="Picture 9"/>
          <p:cNvPicPr>
            <a:picLocks noChangeAspect="1"/>
          </p:cNvPicPr>
          <p:nvPr/>
        </p:nvPicPr>
        <p:blipFill>
          <a:blip r:embed="rId4"/>
          <a:stretch>
            <a:fillRect/>
          </a:stretch>
        </p:blipFill>
        <p:spPr>
          <a:xfrm>
            <a:off x="2006355" y="3757288"/>
            <a:ext cx="895259" cy="643320"/>
          </a:xfrm>
          <a:prstGeom prst="rect">
            <a:avLst/>
          </a:prstGeom>
        </p:spPr>
      </p:pic>
      <p:pic>
        <p:nvPicPr>
          <p:cNvPr id="12" name="Picture 11"/>
          <p:cNvPicPr>
            <a:picLocks noChangeAspect="1"/>
          </p:cNvPicPr>
          <p:nvPr/>
        </p:nvPicPr>
        <p:blipFill>
          <a:blip r:embed="rId5"/>
          <a:stretch>
            <a:fillRect/>
          </a:stretch>
        </p:blipFill>
        <p:spPr>
          <a:xfrm>
            <a:off x="3534155" y="3934431"/>
            <a:ext cx="1586367" cy="266811"/>
          </a:xfrm>
          <a:prstGeom prst="rect">
            <a:avLst/>
          </a:prstGeom>
        </p:spPr>
      </p:pic>
      <p:pic>
        <p:nvPicPr>
          <p:cNvPr id="13" name="Picture 12"/>
          <p:cNvPicPr>
            <a:picLocks noChangeAspect="1"/>
          </p:cNvPicPr>
          <p:nvPr/>
        </p:nvPicPr>
        <p:blipFill>
          <a:blip r:embed="rId6"/>
          <a:stretch>
            <a:fillRect/>
          </a:stretch>
        </p:blipFill>
        <p:spPr>
          <a:xfrm>
            <a:off x="5901592" y="3850394"/>
            <a:ext cx="1189704" cy="457107"/>
          </a:xfrm>
          <a:prstGeom prst="rect">
            <a:avLst/>
          </a:prstGeom>
        </p:spPr>
      </p:pic>
      <p:pic>
        <p:nvPicPr>
          <p:cNvPr id="14" name="Picture 13"/>
          <p:cNvPicPr>
            <a:picLocks noChangeAspect="1"/>
          </p:cNvPicPr>
          <p:nvPr/>
        </p:nvPicPr>
        <p:blipFill>
          <a:blip r:embed="rId7"/>
          <a:stretch>
            <a:fillRect/>
          </a:stretch>
        </p:blipFill>
        <p:spPr>
          <a:xfrm>
            <a:off x="5901592" y="1889792"/>
            <a:ext cx="967410" cy="445355"/>
          </a:xfrm>
          <a:prstGeom prst="rect">
            <a:avLst/>
          </a:prstGeom>
        </p:spPr>
      </p:pic>
      <p:pic>
        <p:nvPicPr>
          <p:cNvPr id="15" name="Picture 14"/>
          <p:cNvPicPr>
            <a:picLocks noChangeAspect="1"/>
          </p:cNvPicPr>
          <p:nvPr/>
        </p:nvPicPr>
        <p:blipFill>
          <a:blip r:embed="rId8"/>
          <a:stretch>
            <a:fillRect/>
          </a:stretch>
        </p:blipFill>
        <p:spPr>
          <a:xfrm>
            <a:off x="1885529" y="2802698"/>
            <a:ext cx="734570" cy="558959"/>
          </a:xfrm>
          <a:prstGeom prst="rect">
            <a:avLst/>
          </a:prstGeom>
        </p:spPr>
      </p:pic>
      <p:pic>
        <p:nvPicPr>
          <p:cNvPr id="16" name="Picture 15"/>
          <p:cNvPicPr>
            <a:picLocks noChangeAspect="1"/>
          </p:cNvPicPr>
          <p:nvPr/>
        </p:nvPicPr>
        <p:blipFill>
          <a:blip r:embed="rId9"/>
          <a:stretch>
            <a:fillRect/>
          </a:stretch>
        </p:blipFill>
        <p:spPr>
          <a:xfrm>
            <a:off x="5791458" y="4796239"/>
            <a:ext cx="1187676" cy="524012"/>
          </a:xfrm>
          <a:prstGeom prst="rect">
            <a:avLst/>
          </a:prstGeom>
        </p:spPr>
      </p:pic>
      <p:pic>
        <p:nvPicPr>
          <p:cNvPr id="17" name="Picture 16"/>
          <p:cNvPicPr>
            <a:picLocks noChangeAspect="1"/>
          </p:cNvPicPr>
          <p:nvPr/>
        </p:nvPicPr>
        <p:blipFill>
          <a:blip r:embed="rId10"/>
          <a:stretch>
            <a:fillRect/>
          </a:stretch>
        </p:blipFill>
        <p:spPr>
          <a:xfrm>
            <a:off x="1885528" y="4776703"/>
            <a:ext cx="828578" cy="563083"/>
          </a:xfrm>
          <a:prstGeom prst="rect">
            <a:avLst/>
          </a:prstGeom>
        </p:spPr>
      </p:pic>
      <p:pic>
        <p:nvPicPr>
          <p:cNvPr id="18" name="Picture 17"/>
          <p:cNvPicPr>
            <a:picLocks noChangeAspect="1"/>
          </p:cNvPicPr>
          <p:nvPr/>
        </p:nvPicPr>
        <p:blipFill>
          <a:blip r:embed="rId11"/>
          <a:stretch>
            <a:fillRect/>
          </a:stretch>
        </p:blipFill>
        <p:spPr>
          <a:xfrm>
            <a:off x="3488058" y="4912000"/>
            <a:ext cx="1778208" cy="427785"/>
          </a:xfrm>
          <a:prstGeom prst="rect">
            <a:avLst/>
          </a:prstGeom>
        </p:spPr>
      </p:pic>
      <p:pic>
        <p:nvPicPr>
          <p:cNvPr id="19" name="Picture 18"/>
          <p:cNvPicPr>
            <a:picLocks noChangeAspect="1"/>
          </p:cNvPicPr>
          <p:nvPr/>
        </p:nvPicPr>
        <p:blipFill>
          <a:blip r:embed="rId12"/>
          <a:stretch>
            <a:fillRect/>
          </a:stretch>
        </p:blipFill>
        <p:spPr>
          <a:xfrm>
            <a:off x="8132844" y="3853343"/>
            <a:ext cx="1748931" cy="494048"/>
          </a:xfrm>
          <a:prstGeom prst="rect">
            <a:avLst/>
          </a:prstGeom>
        </p:spPr>
      </p:pic>
      <p:pic>
        <p:nvPicPr>
          <p:cNvPr id="20" name="Picture 19"/>
          <p:cNvPicPr>
            <a:picLocks noChangeAspect="1"/>
          </p:cNvPicPr>
          <p:nvPr/>
        </p:nvPicPr>
        <p:blipFill>
          <a:blip r:embed="rId13"/>
          <a:stretch>
            <a:fillRect/>
          </a:stretch>
        </p:blipFill>
        <p:spPr>
          <a:xfrm>
            <a:off x="8160530" y="4660198"/>
            <a:ext cx="1693557" cy="660053"/>
          </a:xfrm>
          <a:prstGeom prst="rect">
            <a:avLst/>
          </a:prstGeom>
        </p:spPr>
      </p:pic>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06354" y="1889793"/>
            <a:ext cx="700331" cy="672318"/>
          </a:xfrm>
          <a:prstGeom prst="rect">
            <a:avLst/>
          </a:prstGeom>
        </p:spPr>
      </p:pic>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3248" y="2020869"/>
            <a:ext cx="2053259" cy="288901"/>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47090" y="1878719"/>
            <a:ext cx="1842160" cy="456429"/>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84628" y="2803786"/>
            <a:ext cx="1206668" cy="524978"/>
          </a:xfrm>
          <a:prstGeom prst="rect">
            <a:avLst/>
          </a:prstGeom>
        </p:spPr>
      </p:pic>
      <p:sp>
        <p:nvSpPr>
          <p:cNvPr id="5" name="Title 4"/>
          <p:cNvSpPr>
            <a:spLocks noGrp="1"/>
          </p:cNvSpPr>
          <p:nvPr>
            <p:ph type="title"/>
          </p:nvPr>
        </p:nvSpPr>
        <p:spPr/>
        <p:txBody>
          <a:bodyPr/>
          <a:lstStyle/>
          <a:p>
            <a:r>
              <a:rPr lang="en-US" dirty="0"/>
              <a:t>Who uses Azure Websites</a:t>
            </a:r>
            <a:r>
              <a:rPr lang="en-US" dirty="0" smtClean="0"/>
              <a:t>?</a:t>
            </a:r>
            <a:endParaRPr lang="en-US" dirty="0"/>
          </a:p>
        </p:txBody>
      </p:sp>
    </p:spTree>
    <p:extLst>
      <p:ext uri="{BB962C8B-B14F-4D97-AF65-F5344CB8AC3E}">
        <p14:creationId xmlns:p14="http://schemas.microsoft.com/office/powerpoint/2010/main" val="253547760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735071" y="3452214"/>
            <a:ext cx="10824813" cy="1847850"/>
          </a:xfrm>
          <a:prstGeom prst="rect">
            <a:avLst/>
          </a:prstGeom>
        </p:spPr>
        <p:txBody>
          <a:bodyPr/>
          <a:lstStyle/>
          <a:p>
            <a:r>
              <a:rPr lang="ru-RU" dirty="0" smtClean="0"/>
              <a:t>Алексей Боков</a:t>
            </a:r>
            <a:endParaRPr lang="ru-RU" dirty="0" smtClean="0"/>
          </a:p>
          <a:p>
            <a:r>
              <a:rPr lang="ru-RU" sz="2000" dirty="0" smtClean="0"/>
              <a:t>Евангелист</a:t>
            </a:r>
            <a:r>
              <a:rPr lang="en-US" sz="2000" dirty="0" smtClean="0"/>
              <a:t> </a:t>
            </a:r>
            <a:r>
              <a:rPr lang="en-US" sz="2000" dirty="0" smtClean="0"/>
              <a:t>Microsoft </a:t>
            </a:r>
            <a:r>
              <a:rPr lang="en-US" sz="2000" dirty="0" smtClean="0"/>
              <a:t>Azure</a:t>
            </a:r>
            <a:endParaRPr lang="ru-RU" sz="2000" dirty="0"/>
          </a:p>
        </p:txBody>
      </p:sp>
      <p:sp>
        <p:nvSpPr>
          <p:cNvPr id="2" name="Title 1"/>
          <p:cNvSpPr>
            <a:spLocks noGrp="1"/>
          </p:cNvSpPr>
          <p:nvPr>
            <p:ph type="title"/>
          </p:nvPr>
        </p:nvSpPr>
        <p:spPr>
          <a:xfrm>
            <a:off x="667511" y="658368"/>
            <a:ext cx="7312707" cy="858705"/>
          </a:xfrm>
          <a:prstGeom prst="rect">
            <a:avLst/>
          </a:prstGeom>
        </p:spPr>
        <p:txBody>
          <a:bodyPr/>
          <a:lstStyle/>
          <a:p>
            <a:r>
              <a:rPr lang="ru-RU" dirty="0" smtClean="0"/>
              <a:t>Облако </a:t>
            </a:r>
            <a:r>
              <a:rPr lang="en-US" dirty="0" smtClean="0"/>
              <a:t>Azure</a:t>
            </a:r>
            <a:endParaRPr lang="ru-RU" dirty="0"/>
          </a:p>
        </p:txBody>
      </p:sp>
      <p:pic>
        <p:nvPicPr>
          <p:cNvPr id="6" name="Picture 5"/>
          <p:cNvPicPr>
            <a:picLocks noChangeAspect="1"/>
          </p:cNvPicPr>
          <p:nvPr/>
        </p:nvPicPr>
        <p:blipFill>
          <a:blip r:embed="rId2"/>
          <a:stretch>
            <a:fillRect/>
          </a:stretch>
        </p:blipFill>
        <p:spPr>
          <a:xfrm>
            <a:off x="844996" y="2215470"/>
            <a:ext cx="2890075" cy="2473488"/>
          </a:xfrm>
          <a:prstGeom prst="rect">
            <a:avLst/>
          </a:prstGeom>
        </p:spPr>
      </p:pic>
    </p:spTree>
    <p:extLst>
      <p:ext uri="{BB962C8B-B14F-4D97-AF65-F5344CB8AC3E}">
        <p14:creationId xmlns:p14="http://schemas.microsoft.com/office/powerpoint/2010/main" val="835325488"/>
      </p:ext>
    </p:extLst>
  </p:cSld>
  <p:clrMapOvr>
    <a:masterClrMapping/>
  </p:clrMapOvr>
  <mc:AlternateContent xmlns:mc="http://schemas.openxmlformats.org/markup-compatibility/2006" xmlns:p14="http://schemas.microsoft.com/office/powerpoint/2010/main">
    <mc:Choice Requires="p14">
      <p:transition spd="slow" p14:dur="2000" advClick="0" advTm="92000"/>
    </mc:Choice>
    <mc:Fallback xmlns="">
      <p:transition spd="slow" advClick="0" advTm="9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87" y="0"/>
            <a:ext cx="12486114" cy="6921906"/>
          </a:xfrm>
          <a:prstGeom prst="rect">
            <a:avLst/>
          </a:prstGeom>
        </p:spPr>
      </p:pic>
      <p:sp>
        <p:nvSpPr>
          <p:cNvPr id="18" name="Pentagon 17"/>
          <p:cNvSpPr/>
          <p:nvPr/>
        </p:nvSpPr>
        <p:spPr>
          <a:xfrm>
            <a:off x="4637312" y="4419600"/>
            <a:ext cx="2536916" cy="2354579"/>
          </a:xfrm>
          <a:prstGeom prst="homePlate">
            <a:avLst>
              <a:gd name="adj"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Objectives</a:t>
            </a:r>
          </a:p>
          <a:p>
            <a:pPr marL="164592" indent="-164592" fontAlgn="base">
              <a:spcBef>
                <a:spcPct val="0"/>
              </a:spcBef>
              <a:buClr>
                <a:prstClr val="white"/>
              </a:buClr>
              <a:buSzPct val="100000"/>
              <a:buFont typeface="Arial" panose="020B0604020202020204" pitchFamily="34" charset="0"/>
              <a:buChar char="•"/>
            </a:pPr>
            <a:r>
              <a:rPr lang="en-US" sz="1400" dirty="0" smtClean="0">
                <a:solidFill>
                  <a:srgbClr val="FFFFFF"/>
                </a:solidFill>
              </a:rPr>
              <a:t>Scalable e-commerce website to </a:t>
            </a:r>
            <a:r>
              <a:rPr lang="en-US" sz="1400" dirty="0">
                <a:solidFill>
                  <a:srgbClr val="FFFFFF"/>
                </a:solidFill>
              </a:rPr>
              <a:t>sell </a:t>
            </a:r>
            <a:r>
              <a:rPr lang="en-US" sz="1400" dirty="0" smtClean="0">
                <a:solidFill>
                  <a:srgbClr val="FFFFFF"/>
                </a:solidFill>
              </a:rPr>
              <a:t>flights</a:t>
            </a:r>
            <a:r>
              <a:rPr lang="en-US" sz="1400" dirty="0">
                <a:solidFill>
                  <a:srgbClr val="FFFFFF"/>
                </a:solidFill>
              </a:rPr>
              <a:t>, both through travel agencies and directly to </a:t>
            </a:r>
            <a:r>
              <a:rPr lang="en-US" sz="1400" dirty="0" smtClean="0">
                <a:solidFill>
                  <a:srgbClr val="FFFFFF"/>
                </a:solidFill>
              </a:rPr>
              <a:t>consumers </a:t>
            </a:r>
            <a:endParaRPr lang="en-US" sz="1400" dirty="0">
              <a:solidFill>
                <a:prstClr val="white"/>
              </a:solidFill>
              <a:ea typeface="Segoe UI" pitchFamily="34" charset="0"/>
              <a:cs typeface="Segoe UI" pitchFamily="34" charset="0"/>
            </a:endParaRPr>
          </a:p>
        </p:txBody>
      </p:sp>
      <p:sp>
        <p:nvSpPr>
          <p:cNvPr id="19" name="Chevron 18"/>
          <p:cNvSpPr/>
          <p:nvPr/>
        </p:nvSpPr>
        <p:spPr>
          <a:xfrm>
            <a:off x="7050420" y="4419600"/>
            <a:ext cx="2607386" cy="2354579"/>
          </a:xfrm>
          <a:prstGeom prst="chevron">
            <a:avLst>
              <a:gd name="adj" fmla="val 84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4572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Tactics</a:t>
            </a:r>
            <a:endParaRPr lang="en-US" sz="1600" dirty="0">
              <a:solidFill>
                <a:prstClr val="white"/>
              </a:solidFill>
              <a:ea typeface="Segoe UI" pitchFamily="34" charset="0"/>
              <a:cs typeface="Segoe UI" pitchFamily="34" charset="0"/>
            </a:endParaRPr>
          </a:p>
          <a:p>
            <a:pPr marL="285750" indent="-285750">
              <a:buFont typeface="Arial" panose="020B0604020202020204" pitchFamily="34" charset="0"/>
              <a:buChar char="•"/>
            </a:pPr>
            <a:r>
              <a:rPr lang="en-US" sz="1400" dirty="0" smtClean="0">
                <a:solidFill>
                  <a:prstClr val="white"/>
                </a:solidFill>
              </a:rPr>
              <a:t>Built Azure -based </a:t>
            </a:r>
            <a:r>
              <a:rPr lang="en-US" sz="1400" dirty="0">
                <a:solidFill>
                  <a:prstClr val="white"/>
                </a:solidFill>
              </a:rPr>
              <a:t>website </a:t>
            </a:r>
            <a:r>
              <a:rPr lang="en-US" sz="1400" dirty="0" smtClean="0">
                <a:solidFill>
                  <a:prstClr val="white"/>
                </a:solidFill>
              </a:rPr>
              <a:t>using </a:t>
            </a:r>
            <a:r>
              <a:rPr lang="en-US" sz="1400" dirty="0" err="1" smtClean="0">
                <a:solidFill>
                  <a:prstClr val="white"/>
                </a:solidFill>
              </a:rPr>
              <a:t>Umbraco</a:t>
            </a:r>
            <a:r>
              <a:rPr lang="en-US" sz="1400" dirty="0" smtClean="0">
                <a:solidFill>
                  <a:prstClr val="white"/>
                </a:solidFill>
              </a:rPr>
              <a:t> and SQL on Azure for content and images.</a:t>
            </a:r>
          </a:p>
          <a:p>
            <a:pPr marL="285750" indent="-285750">
              <a:buFont typeface="Arial" panose="020B0604020202020204" pitchFamily="34" charset="0"/>
              <a:buChar char="•"/>
            </a:pPr>
            <a:r>
              <a:rPr lang="en-US" sz="1400" dirty="0" smtClean="0">
                <a:solidFill>
                  <a:prstClr val="white"/>
                </a:solidFill>
              </a:rPr>
              <a:t>Using VNET connecting </a:t>
            </a:r>
            <a:r>
              <a:rPr lang="en-US" sz="1400" dirty="0" err="1" smtClean="0">
                <a:solidFill>
                  <a:prstClr val="white"/>
                </a:solidFill>
              </a:rPr>
              <a:t>on-premise</a:t>
            </a:r>
            <a:endParaRPr lang="en-US" sz="1400" dirty="0">
              <a:solidFill>
                <a:prstClr val="white"/>
              </a:solidFill>
            </a:endParaRPr>
          </a:p>
        </p:txBody>
      </p:sp>
      <p:sp>
        <p:nvSpPr>
          <p:cNvPr id="20" name="Chevron 25"/>
          <p:cNvSpPr/>
          <p:nvPr/>
        </p:nvSpPr>
        <p:spPr>
          <a:xfrm>
            <a:off x="9538896" y="4419600"/>
            <a:ext cx="2655869" cy="2354579"/>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Results</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Scalable Website with integration for Flight booking and Check In systems </a:t>
            </a:r>
            <a:endParaRPr lang="en-US" sz="1400" dirty="0">
              <a:solidFill>
                <a:prstClr val="white"/>
              </a:solidFill>
              <a:ea typeface="Segoe UI" pitchFamily="34" charset="0"/>
              <a:cs typeface="Segoe UI" pitchFamily="34" charset="0"/>
            </a:endParaRPr>
          </a:p>
        </p:txBody>
      </p:sp>
    </p:spTree>
    <p:extLst>
      <p:ext uri="{BB962C8B-B14F-4D97-AF65-F5344CB8AC3E}">
        <p14:creationId xmlns:p14="http://schemas.microsoft.com/office/powerpoint/2010/main" val="132670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304421" y="-16043"/>
            <a:ext cx="2866023" cy="6874043"/>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3"/>
          <p:cNvPicPr>
            <a:picLocks noChangeAspect="1"/>
          </p:cNvPicPr>
          <p:nvPr/>
        </p:nvPicPr>
        <p:blipFill>
          <a:blip r:embed="rId3"/>
          <a:stretch>
            <a:fillRect/>
          </a:stretch>
        </p:blipFill>
        <p:spPr>
          <a:xfrm>
            <a:off x="0" y="16041"/>
            <a:ext cx="9528232" cy="6841959"/>
          </a:xfrm>
          <a:prstGeom prst="rect">
            <a:avLst/>
          </a:prstGeom>
        </p:spPr>
      </p:pic>
      <p:sp>
        <p:nvSpPr>
          <p:cNvPr id="2" name="Title 1"/>
          <p:cNvSpPr>
            <a:spLocks noGrp="1"/>
          </p:cNvSpPr>
          <p:nvPr>
            <p:ph type="title"/>
          </p:nvPr>
        </p:nvSpPr>
        <p:spPr>
          <a:xfrm>
            <a:off x="771350" y="376416"/>
            <a:ext cx="11079822" cy="957600"/>
          </a:xfrm>
        </p:spPr>
        <p:txBody>
          <a:bodyPr/>
          <a:lstStyle/>
          <a:p>
            <a:pPr algn="r"/>
            <a:r>
              <a:rPr lang="en-US" sz="4800" dirty="0" smtClean="0">
                <a:solidFill>
                  <a:schemeClr val="bg1"/>
                </a:solidFill>
              </a:rPr>
              <a:t>Jägermeister </a:t>
            </a:r>
            <a:endParaRPr lang="en-US" sz="4800" dirty="0">
              <a:solidFill>
                <a:schemeClr val="bg1"/>
              </a:solidFill>
            </a:endParaRPr>
          </a:p>
        </p:txBody>
      </p:sp>
      <p:sp>
        <p:nvSpPr>
          <p:cNvPr id="24" name="Pentagon 23"/>
          <p:cNvSpPr/>
          <p:nvPr/>
        </p:nvSpPr>
        <p:spPr>
          <a:xfrm>
            <a:off x="4768514" y="4457699"/>
            <a:ext cx="2468880" cy="2249805"/>
          </a:xfrm>
          <a:prstGeom prst="homePlate">
            <a:avLst>
              <a:gd name="adj"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Objectives</a:t>
            </a:r>
          </a:p>
          <a:p>
            <a:pPr marL="164592" indent="-164592" fontAlgn="base">
              <a:spcBef>
                <a:spcPct val="0"/>
              </a:spcBef>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Create brand awareness and loyalty</a:t>
            </a:r>
          </a:p>
          <a:p>
            <a:pPr marL="164592" indent="-164592" fontAlgn="base">
              <a:spcBef>
                <a:spcPct val="0"/>
              </a:spcBef>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Understand tastes and preferences of audience</a:t>
            </a:r>
          </a:p>
          <a:p>
            <a:pPr marL="164592" indent="-164592" fontAlgn="base">
              <a:spcBef>
                <a:spcPct val="0"/>
              </a:spcBef>
              <a:buClr>
                <a:prstClr val="white"/>
              </a:buClr>
              <a:buSzPct val="100000"/>
              <a:buFont typeface="Arial" panose="020B0604020202020204" pitchFamily="34" charset="0"/>
              <a:buChar char="•"/>
            </a:pPr>
            <a:r>
              <a:rPr lang="en-US" sz="1400" dirty="0" smtClean="0">
                <a:solidFill>
                  <a:prstClr val="white"/>
                </a:solidFill>
                <a:ea typeface="Segoe UI" pitchFamily="34" charset="0"/>
                <a:cs typeface="Segoe UI" pitchFamily="34" charset="0"/>
              </a:rPr>
              <a:t>Connect consumer through </a:t>
            </a:r>
            <a:r>
              <a:rPr lang="en-US" sz="1400" dirty="0">
                <a:solidFill>
                  <a:prstClr val="white"/>
                </a:solidFill>
                <a:ea typeface="Segoe UI" pitchFamily="34" charset="0"/>
                <a:cs typeface="Segoe UI" pitchFamily="34" charset="0"/>
              </a:rPr>
              <a:t>shared experiences</a:t>
            </a:r>
          </a:p>
          <a:p>
            <a:pPr marL="164592" indent="-164592" fontAlgn="base">
              <a:spcBef>
                <a:spcPct val="0"/>
              </a:spcBef>
              <a:buClr>
                <a:prstClr val="white"/>
              </a:buClr>
              <a:buSzPct val="100000"/>
              <a:buFont typeface="Arial" panose="020B0604020202020204" pitchFamily="34" charset="0"/>
              <a:buChar char="•"/>
            </a:pPr>
            <a:endParaRPr lang="en-US" sz="1400" dirty="0">
              <a:solidFill>
                <a:prstClr val="white"/>
              </a:solidFill>
              <a:ea typeface="Segoe UI" pitchFamily="34" charset="0"/>
              <a:cs typeface="Segoe UI" pitchFamily="34" charset="0"/>
            </a:endParaRPr>
          </a:p>
        </p:txBody>
      </p:sp>
      <p:sp>
        <p:nvSpPr>
          <p:cNvPr id="25" name="Chevron 24"/>
          <p:cNvSpPr/>
          <p:nvPr/>
        </p:nvSpPr>
        <p:spPr>
          <a:xfrm>
            <a:off x="7128508" y="4457699"/>
            <a:ext cx="2537460" cy="2249805"/>
          </a:xfrm>
          <a:prstGeom prst="chevron">
            <a:avLst>
              <a:gd name="adj" fmla="val 84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4572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Tactics</a:t>
            </a:r>
            <a:endParaRPr lang="en-US" sz="1600" dirty="0">
              <a:solidFill>
                <a:prstClr val="white"/>
              </a:solidFill>
              <a:ea typeface="Segoe UI" pitchFamily="34" charset="0"/>
              <a:cs typeface="Segoe UI" pitchFamily="34" charset="0"/>
            </a:endParaRPr>
          </a:p>
          <a:p>
            <a:r>
              <a:rPr lang="en-US" sz="1400" dirty="0" smtClean="0">
                <a:solidFill>
                  <a:prstClr val="white"/>
                </a:solidFill>
              </a:rPr>
              <a:t>Cloud-based </a:t>
            </a:r>
            <a:r>
              <a:rPr lang="en-US" sz="1400" dirty="0">
                <a:solidFill>
                  <a:prstClr val="white"/>
                </a:solidFill>
              </a:rPr>
              <a:t>website and mobile application for engaging customers through social </a:t>
            </a:r>
            <a:r>
              <a:rPr lang="en-US" sz="1400" dirty="0" smtClean="0">
                <a:solidFill>
                  <a:prstClr val="white"/>
                </a:solidFill>
              </a:rPr>
              <a:t>media.  </a:t>
            </a:r>
            <a:r>
              <a:rPr lang="en-US" sz="1400" dirty="0">
                <a:solidFill>
                  <a:prstClr val="white"/>
                </a:solidFill>
              </a:rPr>
              <a:t>video and audio features.</a:t>
            </a:r>
          </a:p>
        </p:txBody>
      </p:sp>
      <p:sp>
        <p:nvSpPr>
          <p:cNvPr id="26" name="Chevron 25"/>
          <p:cNvSpPr/>
          <p:nvPr/>
        </p:nvSpPr>
        <p:spPr>
          <a:xfrm>
            <a:off x="9587580" y="4457699"/>
            <a:ext cx="2604418" cy="2249805"/>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Results</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Mobile app and Website </a:t>
            </a:r>
            <a:r>
              <a:rPr lang="en-US" sz="1400" dirty="0" err="1" smtClean="0">
                <a:solidFill>
                  <a:srgbClr val="FFFFFF"/>
                </a:solidFill>
              </a:rPr>
              <a:t>JagerBonds</a:t>
            </a:r>
            <a:r>
              <a:rPr lang="en-US" sz="1400" dirty="0" smtClean="0">
                <a:solidFill>
                  <a:srgbClr val="FFFFFF"/>
                </a:solidFill>
              </a:rPr>
              <a:t> allows posting </a:t>
            </a:r>
            <a:r>
              <a:rPr lang="en-US" sz="1400" dirty="0">
                <a:solidFill>
                  <a:srgbClr val="FFFFFF"/>
                </a:solidFill>
              </a:rPr>
              <a:t>photos and videos to Facebook or Instagram</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Compile posts </a:t>
            </a:r>
            <a:r>
              <a:rPr lang="en-US" sz="1400" dirty="0">
                <a:solidFill>
                  <a:srgbClr val="FFFFFF"/>
                </a:solidFill>
              </a:rPr>
              <a:t>and pair them with songs </a:t>
            </a:r>
            <a:endParaRPr lang="en-US" sz="1400" dirty="0">
              <a:solidFill>
                <a:prstClr val="white"/>
              </a:solidFill>
              <a:ea typeface="Segoe UI" pitchFamily="34" charset="0"/>
              <a:cs typeface="Segoe UI" pitchFamily="34" charset="0"/>
            </a:endParaRPr>
          </a:p>
        </p:txBody>
      </p:sp>
    </p:spTree>
    <p:extLst>
      <p:ext uri="{BB962C8B-B14F-4D97-AF65-F5344CB8AC3E}">
        <p14:creationId xmlns:p14="http://schemas.microsoft.com/office/powerpoint/2010/main" val="1029453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defTabSz="914225">
              <a:lnSpc>
                <a:spcPct val="100000"/>
              </a:lnSpc>
              <a:defRPr/>
            </a:pPr>
            <a:r>
              <a:rPr lang="en-US" spc="-100" dirty="0">
                <a:ln w="3175">
                  <a:noFill/>
                </a:ln>
                <a:solidFill>
                  <a:srgbClr val="00B0F0"/>
                </a:solidFill>
                <a:latin typeface="Segoe UI Light" pitchFamily="34" charset="0"/>
                <a:cs typeface="Arial" charset="0"/>
              </a:rPr>
              <a:t>Azure </a:t>
            </a:r>
            <a:r>
              <a:rPr lang="en-US" spc="-100" dirty="0" smtClean="0">
                <a:ln w="3175">
                  <a:noFill/>
                </a:ln>
                <a:solidFill>
                  <a:srgbClr val="00B0F0"/>
                </a:solidFill>
                <a:latin typeface="Segoe UI Light" pitchFamily="34" charset="0"/>
                <a:cs typeface="Arial" charset="0"/>
              </a:rPr>
              <a:t>Websites Features &amp; Capabilities</a:t>
            </a:r>
            <a:endParaRPr lang="en-US" sz="3200" dirty="0"/>
          </a:p>
        </p:txBody>
      </p:sp>
      <p:sp>
        <p:nvSpPr>
          <p:cNvPr id="7" name="Rectangle 6"/>
          <p:cNvSpPr/>
          <p:nvPr/>
        </p:nvSpPr>
        <p:spPr bwMode="auto">
          <a:xfrm>
            <a:off x="749963"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Enterprise-class</a:t>
            </a:r>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FFFFFF"/>
                </a:solidFill>
                <a:ea typeface="Segoe UI" pitchFamily="34" charset="0"/>
                <a:cs typeface="Segoe UI" pitchFamily="34" charset="0"/>
              </a:rPr>
              <a:t>Designed for secure mission-critical applications</a:t>
            </a:r>
          </a:p>
        </p:txBody>
      </p:sp>
      <p:sp>
        <p:nvSpPr>
          <p:cNvPr id="8" name="Rectangle 7"/>
          <p:cNvSpPr/>
          <p:nvPr/>
        </p:nvSpPr>
        <p:spPr bwMode="auto">
          <a:xfrm>
            <a:off x="4040127"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Global scale</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a:solidFill>
                  <a:srgbClr val="FFFFFF"/>
                </a:solidFill>
              </a:rPr>
              <a:t>Optimized for </a:t>
            </a:r>
            <a:r>
              <a:rPr lang="en-US" sz="1000" dirty="0" smtClean="0">
                <a:solidFill>
                  <a:srgbClr val="FFFFFF"/>
                </a:solidFill>
              </a:rPr>
              <a:t>Availability and </a:t>
            </a:r>
            <a:r>
              <a:rPr lang="en-US" sz="1000" dirty="0">
                <a:solidFill>
                  <a:srgbClr val="FFFFFF"/>
                </a:solidFill>
              </a:rPr>
              <a:t>Automatic scale</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330291" y="1299955"/>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Built for </a:t>
            </a:r>
            <a:r>
              <a:rPr lang="en-US" sz="2400" dirty="0" err="1" smtClean="0">
                <a:gradFill>
                  <a:gsLst>
                    <a:gs pos="0">
                      <a:srgbClr val="FFFFFF"/>
                    </a:gs>
                    <a:gs pos="100000">
                      <a:srgbClr val="FFFFFF"/>
                    </a:gs>
                  </a:gsLst>
                  <a:lin ang="5400000" scaled="0"/>
                </a:gradFill>
                <a:latin typeface="Segoe UI Light"/>
                <a:ea typeface="Segoe UI" pitchFamily="34" charset="0"/>
                <a:cs typeface="Segoe UI" pitchFamily="34" charset="0"/>
              </a:rPr>
              <a:t>DevOps</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FFFFFF"/>
                </a:solidFill>
              </a:rPr>
              <a:t>Agility through Continuous </a:t>
            </a:r>
            <a:r>
              <a:rPr lang="en-US" sz="1000" dirty="0">
                <a:solidFill>
                  <a:srgbClr val="FFFFFF"/>
                </a:solidFill>
              </a:rPr>
              <a:t>D</a:t>
            </a:r>
            <a:r>
              <a:rPr lang="en-US" sz="1000" dirty="0" smtClean="0">
                <a:solidFill>
                  <a:srgbClr val="FFFFFF"/>
                </a:solidFill>
              </a:rPr>
              <a:t>eployment</a:t>
            </a: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7932" y="2128512"/>
            <a:ext cx="3415987" cy="3557897"/>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Hybrid </a:t>
            </a:r>
            <a:r>
              <a:rPr lang="en-US" sz="1400" dirty="0">
                <a:solidFill>
                  <a:srgbClr val="FFFFFF"/>
                </a:solidFill>
                <a:ea typeface="Calibri" panose="020F0502020204030204" pitchFamily="34" charset="0"/>
                <a:cs typeface="Calibri" panose="020F0502020204030204" pitchFamily="34" charset="0"/>
              </a:rPr>
              <a:t>Connections / VPN Support</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Scheduled </a:t>
            </a:r>
            <a:r>
              <a:rPr lang="en-US" sz="1400" dirty="0">
                <a:solidFill>
                  <a:srgbClr val="FFFFFF"/>
                </a:solidFill>
                <a:ea typeface="Calibri" panose="020F0502020204030204" pitchFamily="34" charset="0"/>
                <a:cs typeface="Calibri" panose="020F0502020204030204" pitchFamily="34" charset="0"/>
              </a:rPr>
              <a:t>Backup</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Azure Active Directory Integration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Site Resiliency, HA, and DR</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Web Jobs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Role Base Access Control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Audit / Compliance </a:t>
            </a:r>
          </a:p>
          <a:p>
            <a:pPr>
              <a:spcAft>
                <a:spcPts val="300"/>
              </a:spcAft>
              <a:defRPr/>
            </a:pPr>
            <a:r>
              <a:rPr lang="en-US" sz="1400" dirty="0">
                <a:solidFill>
                  <a:srgbClr val="FFFFFF"/>
                </a:solidFill>
                <a:ea typeface="Calibri" panose="020F0502020204030204" pitchFamily="34" charset="0"/>
                <a:cs typeface="Calibri" panose="020F0502020204030204" pitchFamily="34" charset="0"/>
              </a:rPr>
              <a:t>Enterprise </a:t>
            </a:r>
            <a:r>
              <a:rPr lang="en-US" sz="1400" dirty="0" smtClean="0">
                <a:solidFill>
                  <a:srgbClr val="FFFFFF"/>
                </a:solidFill>
                <a:ea typeface="Calibri" panose="020F0502020204030204" pitchFamily="34" charset="0"/>
                <a:cs typeface="Calibri" panose="020F0502020204030204" pitchFamily="34" charset="0"/>
              </a:rPr>
              <a:t>Migration</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Client Certs </a:t>
            </a:r>
          </a:p>
          <a:p>
            <a:pPr>
              <a:spcAft>
                <a:spcPts val="300"/>
              </a:spcAft>
              <a:defRPr/>
            </a:pPr>
            <a:r>
              <a:rPr lang="en-US" sz="1400" dirty="0" err="1" smtClean="0">
                <a:solidFill>
                  <a:srgbClr val="FFFFFF"/>
                </a:solidFill>
                <a:ea typeface="Calibri" panose="020F0502020204030204" pitchFamily="34" charset="0"/>
                <a:cs typeface="Calibri" panose="020F0502020204030204" pitchFamily="34" charset="0"/>
              </a:rPr>
              <a:t>Redis</a:t>
            </a:r>
            <a:r>
              <a:rPr lang="en-US" sz="1400" dirty="0" smtClean="0">
                <a:solidFill>
                  <a:srgbClr val="FFFFFF"/>
                </a:solidFill>
                <a:ea typeface="Calibri" panose="020F0502020204030204" pitchFamily="34" charset="0"/>
                <a:cs typeface="Calibri" panose="020F0502020204030204" pitchFamily="34" charset="0"/>
              </a:rPr>
              <a:t> </a:t>
            </a:r>
            <a:r>
              <a:rPr lang="en-US" sz="1400" dirty="0">
                <a:solidFill>
                  <a:srgbClr val="FFFFFF"/>
                </a:solidFill>
                <a:ea typeface="Calibri" panose="020F0502020204030204" pitchFamily="34" charset="0"/>
                <a:cs typeface="Calibri" panose="020F0502020204030204" pitchFamily="34" charset="0"/>
              </a:rPr>
              <a:t>Caching</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IP </a:t>
            </a:r>
            <a:r>
              <a:rPr lang="en-US" sz="1400" dirty="0">
                <a:solidFill>
                  <a:srgbClr val="FFFFFF"/>
                </a:solidFill>
                <a:ea typeface="Calibri" panose="020F0502020204030204" pitchFamily="34" charset="0"/>
                <a:cs typeface="Calibri" panose="020F0502020204030204" pitchFamily="34" charset="0"/>
              </a:rPr>
              <a:t>Restrictions/ SSL</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Web </a:t>
            </a:r>
            <a:r>
              <a:rPr lang="en-US" sz="1400" dirty="0">
                <a:solidFill>
                  <a:srgbClr val="FFFFFF"/>
                </a:solidFill>
                <a:ea typeface="Calibri" panose="020F0502020204030204" pitchFamily="34" charset="0"/>
                <a:cs typeface="Calibri" panose="020F0502020204030204" pitchFamily="34" charset="0"/>
              </a:rPr>
              <a:t>Sockets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SQL</a:t>
            </a:r>
            <a:r>
              <a:rPr lang="en-US" sz="1400" dirty="0">
                <a:solidFill>
                  <a:srgbClr val="FFFFFF"/>
                </a:solidFill>
                <a:ea typeface="Calibri" panose="020F0502020204030204" pitchFamily="34" charset="0"/>
                <a:cs typeface="Calibri" panose="020F0502020204030204" pitchFamily="34" charset="0"/>
              </a:rPr>
              <a:t>, MySQL, </a:t>
            </a:r>
            <a:r>
              <a:rPr lang="en-US" sz="1400" dirty="0" err="1">
                <a:solidFill>
                  <a:srgbClr val="FFFFFF"/>
                </a:solidFill>
                <a:ea typeface="Calibri" panose="020F0502020204030204" pitchFamily="34" charset="0"/>
                <a:cs typeface="Calibri" panose="020F0502020204030204" pitchFamily="34" charset="0"/>
              </a:rPr>
              <a:t>DocDB</a:t>
            </a:r>
            <a:r>
              <a:rPr lang="en-US" sz="1400" dirty="0">
                <a:solidFill>
                  <a:srgbClr val="FFFFFF"/>
                </a:solidFill>
                <a:ea typeface="Calibri" panose="020F0502020204030204" pitchFamily="34" charset="0"/>
                <a:cs typeface="Calibri" panose="020F0502020204030204" pitchFamily="34" charset="0"/>
              </a:rPr>
              <a:t>, &amp; </a:t>
            </a:r>
            <a:r>
              <a:rPr lang="en-US" sz="1400" dirty="0" smtClean="0">
                <a:solidFill>
                  <a:srgbClr val="FFFFFF"/>
                </a:solidFill>
                <a:ea typeface="Calibri" panose="020F0502020204030204" pitchFamily="34" charset="0"/>
                <a:cs typeface="Calibri" panose="020F0502020204030204" pitchFamily="34" charset="0"/>
              </a:rPr>
              <a:t>Mongo</a:t>
            </a:r>
            <a:endParaRPr lang="en-US" sz="1400" dirty="0">
              <a:solidFill>
                <a:srgbClr val="FFFFFF"/>
              </a:solidFill>
              <a:ea typeface="Calibri" panose="020F0502020204030204" pitchFamily="34" charset="0"/>
              <a:cs typeface="Calibri" panose="020F0502020204030204" pitchFamily="34" charset="0"/>
            </a:endParaRPr>
          </a:p>
        </p:txBody>
      </p:sp>
      <p:sp>
        <p:nvSpPr>
          <p:cNvPr id="12" name="TextBox 11"/>
          <p:cNvSpPr txBox="1"/>
          <p:nvPr/>
        </p:nvSpPr>
        <p:spPr>
          <a:xfrm>
            <a:off x="4001022" y="2131890"/>
            <a:ext cx="3317237" cy="3519425"/>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Automated Deployment</a:t>
            </a:r>
            <a:br>
              <a:rPr lang="en-US" sz="1400" dirty="0" smtClean="0">
                <a:solidFill>
                  <a:srgbClr val="FFFFFF"/>
                </a:solidFill>
                <a:ea typeface="Calibri" panose="020F0502020204030204" pitchFamily="34" charset="0"/>
                <a:cs typeface="Calibri" panose="020F0502020204030204" pitchFamily="34" charset="0"/>
              </a:rPr>
            </a:br>
            <a:r>
              <a:rPr lang="en-US" sz="1400" dirty="0" err="1" smtClean="0">
                <a:solidFill>
                  <a:srgbClr val="FFFFFF"/>
                </a:solidFill>
                <a:ea typeface="Calibri" panose="020F0502020204030204" pitchFamily="34" charset="0"/>
                <a:cs typeface="Calibri" panose="020F0502020204030204" pitchFamily="34" charset="0"/>
              </a:rPr>
              <a:t>AutoScale</a:t>
            </a:r>
            <a:endParaRPr lang="en-US" sz="1400" dirty="0" smtClean="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Built-in Load Balancing</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WW Datacenter Coverage</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End Point Monitoring &amp; Alerts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App Gallery</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DR </a:t>
            </a:r>
            <a:r>
              <a:rPr lang="en-US" sz="1400" dirty="0">
                <a:solidFill>
                  <a:srgbClr val="FFFFFF"/>
                </a:solidFill>
                <a:ea typeface="Calibri" panose="020F0502020204030204" pitchFamily="34" charset="0"/>
                <a:cs typeface="Calibri" panose="020F0502020204030204" pitchFamily="34" charset="0"/>
              </a:rPr>
              <a:t>Site Support</a:t>
            </a:r>
          </a:p>
          <a:p>
            <a:pPr>
              <a:spcAft>
                <a:spcPts val="300"/>
              </a:spcAft>
              <a:defRPr/>
            </a:pPr>
            <a:r>
              <a:rPr lang="en-US" sz="1400" dirty="0" err="1" smtClean="0">
                <a:solidFill>
                  <a:srgbClr val="FFFFFF"/>
                </a:solidFill>
                <a:ea typeface="Calibri" panose="020F0502020204030204" pitchFamily="34" charset="0"/>
                <a:cs typeface="Calibri" panose="020F0502020204030204" pitchFamily="34" charset="0"/>
              </a:rPr>
              <a:t>WildCard</a:t>
            </a:r>
            <a:r>
              <a:rPr lang="en-US" sz="1400" dirty="0" smtClean="0">
                <a:solidFill>
                  <a:srgbClr val="FFFFFF"/>
                </a:solidFill>
                <a:ea typeface="Calibri" panose="020F0502020204030204" pitchFamily="34" charset="0"/>
                <a:cs typeface="Calibri" panose="020F0502020204030204" pitchFamily="34" charset="0"/>
              </a:rPr>
              <a:t> </a:t>
            </a:r>
            <a:r>
              <a:rPr lang="en-US" sz="1400" dirty="0">
                <a:solidFill>
                  <a:srgbClr val="FFFFFF"/>
                </a:solidFill>
                <a:ea typeface="Calibri" panose="020F0502020204030204" pitchFamily="34" charset="0"/>
                <a:cs typeface="Calibri" panose="020F0502020204030204" pitchFamily="34" charset="0"/>
              </a:rPr>
              <a:t>Support</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Dedicated </a:t>
            </a:r>
            <a:r>
              <a:rPr lang="en-US" sz="1400" dirty="0">
                <a:solidFill>
                  <a:srgbClr val="FFFFFF"/>
                </a:solidFill>
                <a:ea typeface="Calibri" panose="020F0502020204030204" pitchFamily="34" charset="0"/>
                <a:cs typeface="Calibri" panose="020F0502020204030204" pitchFamily="34" charset="0"/>
              </a:rPr>
              <a:t>IP address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HTTP </a:t>
            </a:r>
            <a:r>
              <a:rPr lang="en-US" sz="1400" dirty="0">
                <a:solidFill>
                  <a:srgbClr val="FFFFFF"/>
                </a:solidFill>
                <a:ea typeface="Calibri" panose="020F0502020204030204" pitchFamily="34" charset="0"/>
                <a:cs typeface="Calibri" panose="020F0502020204030204" pitchFamily="34" charset="0"/>
              </a:rPr>
              <a:t>Compression </a:t>
            </a:r>
          </a:p>
          <a:p>
            <a:pPr>
              <a:spcAft>
                <a:spcPts val="300"/>
              </a:spcAft>
              <a:defRPr/>
            </a:pPr>
            <a:r>
              <a:rPr lang="en-US" sz="1400" dirty="0" err="1" smtClean="0">
                <a:solidFill>
                  <a:srgbClr val="FFFFFF"/>
                </a:solidFill>
                <a:ea typeface="Calibri" panose="020F0502020204030204" pitchFamily="34" charset="0"/>
                <a:cs typeface="Calibri" panose="020F0502020204030204" pitchFamily="34" charset="0"/>
              </a:rPr>
              <a:t>WebJobs</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Sticky </a:t>
            </a:r>
            <a:r>
              <a:rPr lang="en-US" sz="1400" dirty="0">
                <a:solidFill>
                  <a:srgbClr val="FFFFFF"/>
                </a:solidFill>
                <a:ea typeface="Calibri" panose="020F0502020204030204" pitchFamily="34" charset="0"/>
                <a:cs typeface="Calibri" panose="020F0502020204030204" pitchFamily="34" charset="0"/>
              </a:rPr>
              <a:t>Sessions </a:t>
            </a:r>
          </a:p>
          <a:p>
            <a:pPr>
              <a:spcAft>
                <a:spcPts val="300"/>
              </a:spcAft>
              <a:defRPr/>
            </a:pPr>
            <a:endParaRPr lang="en-US" sz="1400" dirty="0">
              <a:solidFill>
                <a:srgbClr val="FFFFFF"/>
              </a:solidFill>
              <a:ea typeface="Calibri" panose="020F0502020204030204" pitchFamily="34" charset="0"/>
              <a:cs typeface="Calibri" panose="020F0502020204030204" pitchFamily="34" charset="0"/>
            </a:endParaRPr>
          </a:p>
        </p:txBody>
      </p:sp>
      <p:sp>
        <p:nvSpPr>
          <p:cNvPr id="13" name="TextBox 12"/>
          <p:cNvSpPr txBox="1"/>
          <p:nvPr/>
        </p:nvSpPr>
        <p:spPr>
          <a:xfrm>
            <a:off x="7318260" y="2128512"/>
            <a:ext cx="3684005" cy="3811813"/>
          </a:xfrm>
          <a:prstGeom prst="rect">
            <a:avLst/>
          </a:prstGeom>
          <a:noFill/>
          <a:ln>
            <a:noFill/>
          </a:ln>
        </p:spPr>
        <p:txBody>
          <a:bodyPr wrap="square" lIns="182880" tIns="146304" rIns="182880" bIns="146304" rtlCol="0">
            <a:spAutoFit/>
          </a:bodyPr>
          <a:lstStyle/>
          <a:p>
            <a:pPr>
              <a:spcAft>
                <a:spcPts val="300"/>
              </a:spcAft>
              <a:defRPr/>
            </a:pPr>
            <a:r>
              <a:rPr lang="en-US" sz="1400" dirty="0">
                <a:solidFill>
                  <a:srgbClr val="FFFFFF"/>
                </a:solidFill>
                <a:ea typeface="Calibri" panose="020F0502020204030204" pitchFamily="34" charset="0"/>
                <a:cs typeface="Calibri" panose="020F0502020204030204" pitchFamily="34" charset="0"/>
              </a:rPr>
              <a:t>Remote </a:t>
            </a:r>
            <a:r>
              <a:rPr lang="en-US" sz="1400" dirty="0" smtClean="0">
                <a:solidFill>
                  <a:srgbClr val="FFFFFF"/>
                </a:solidFill>
                <a:ea typeface="Calibri" panose="020F0502020204030204" pitchFamily="34" charset="0"/>
                <a:cs typeface="Calibri" panose="020F0502020204030204" pitchFamily="34" charset="0"/>
              </a:rPr>
              <a:t>Debugging w/ Visual Studio </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a:solidFill>
                  <a:srgbClr val="FFFFFF"/>
                </a:solidFill>
                <a:ea typeface="Calibri" panose="020F0502020204030204" pitchFamily="34" charset="0"/>
                <a:cs typeface="Calibri" panose="020F0502020204030204" pitchFamily="34" charset="0"/>
              </a:rPr>
              <a:t>Site Staging Slots</a:t>
            </a:r>
          </a:p>
          <a:p>
            <a:pPr>
              <a:spcAft>
                <a:spcPts val="300"/>
              </a:spcAft>
              <a:defRPr/>
            </a:pPr>
            <a:r>
              <a:rPr lang="en-US" sz="1400" dirty="0">
                <a:solidFill>
                  <a:srgbClr val="FFFFFF"/>
                </a:solidFill>
                <a:ea typeface="Calibri" panose="020F0502020204030204" pitchFamily="34" charset="0"/>
                <a:cs typeface="Calibri" panose="020F0502020204030204" pitchFamily="34" charset="0"/>
              </a:rPr>
              <a:t>Testing in Production</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Continuous Integration/Deployment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Git, Visual Studio Online and GitHub</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App &amp; Site Diagnostics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OS &amp; Framework Patching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Site </a:t>
            </a:r>
            <a:r>
              <a:rPr lang="en-US" sz="1400" dirty="0">
                <a:solidFill>
                  <a:srgbClr val="FFFFFF"/>
                </a:solidFill>
                <a:ea typeface="Calibri" panose="020F0502020204030204" pitchFamily="34" charset="0"/>
                <a:cs typeface="Calibri" panose="020F0502020204030204" pitchFamily="34" charset="0"/>
              </a:rPr>
              <a:t>Extensions Gallery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NET</a:t>
            </a:r>
            <a:r>
              <a:rPr lang="en-US" sz="1400" dirty="0">
                <a:solidFill>
                  <a:srgbClr val="FFFFFF"/>
                </a:solidFill>
                <a:ea typeface="Calibri" panose="020F0502020204030204" pitchFamily="34" charset="0"/>
                <a:cs typeface="Calibri" panose="020F0502020204030204" pitchFamily="34" charset="0"/>
              </a:rPr>
              <a:t>, PHP, Python, Node, Java</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Framework </a:t>
            </a:r>
            <a:r>
              <a:rPr lang="en-US" sz="1400" dirty="0">
                <a:solidFill>
                  <a:srgbClr val="FFFFFF"/>
                </a:solidFill>
                <a:ea typeface="Calibri" panose="020F0502020204030204" pitchFamily="34" charset="0"/>
                <a:cs typeface="Calibri" panose="020F0502020204030204" pitchFamily="34" charset="0"/>
              </a:rPr>
              <a:t>Installer</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Browser-based </a:t>
            </a:r>
            <a:r>
              <a:rPr lang="en-US" sz="1400" dirty="0">
                <a:solidFill>
                  <a:srgbClr val="FFFFFF"/>
                </a:solidFill>
                <a:ea typeface="Calibri" panose="020F0502020204030204" pitchFamily="34" charset="0"/>
                <a:cs typeface="Calibri" panose="020F0502020204030204" pitchFamily="34" charset="0"/>
              </a:rPr>
              <a:t>editing</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Auto-Healing</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Logging </a:t>
            </a:r>
            <a:r>
              <a:rPr lang="en-US" sz="1400" dirty="0">
                <a:solidFill>
                  <a:srgbClr val="FFFFFF"/>
                </a:solidFill>
                <a:ea typeface="Calibri" panose="020F0502020204030204" pitchFamily="34" charset="0"/>
                <a:cs typeface="Calibri" panose="020F0502020204030204" pitchFamily="34" charset="0"/>
              </a:rPr>
              <a:t>and Auditing </a:t>
            </a:r>
          </a:p>
          <a:p>
            <a:pPr>
              <a:spcAft>
                <a:spcPts val="300"/>
              </a:spcAft>
              <a:defRPr/>
            </a:pPr>
            <a:endParaRPr lang="en-US" sz="1400" dirty="0">
              <a:solidFill>
                <a:srgbClr val="FFFFFF"/>
              </a:solidFill>
              <a:ea typeface="Calibri" panose="020F0502020204030204" pitchFamily="34" charset="0"/>
              <a:cs typeface="Calibri" panose="020F0502020204030204" pitchFamily="34" charset="0"/>
            </a:endParaRPr>
          </a:p>
        </p:txBody>
      </p:sp>
      <p:grpSp>
        <p:nvGrpSpPr>
          <p:cNvPr id="5" name="Group 4"/>
          <p:cNvGrpSpPr/>
          <p:nvPr/>
        </p:nvGrpSpPr>
        <p:grpSpPr>
          <a:xfrm>
            <a:off x="677772" y="1510272"/>
            <a:ext cx="6661492" cy="4478152"/>
            <a:chOff x="677772" y="1510272"/>
            <a:chExt cx="6661492" cy="2634747"/>
          </a:xfrm>
        </p:grpSpPr>
        <p:sp>
          <p:nvSpPr>
            <p:cNvPr id="4" name="Rectangle 3"/>
            <p:cNvSpPr/>
            <p:nvPr/>
          </p:nvSpPr>
          <p:spPr>
            <a:xfrm>
              <a:off x="677772" y="1510272"/>
              <a:ext cx="92249" cy="2634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3974425" y="1510272"/>
              <a:ext cx="92249" cy="26347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7247015" y="1510272"/>
              <a:ext cx="92249" cy="2634747"/>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TextBox 16"/>
          <p:cNvSpPr txBox="1"/>
          <p:nvPr/>
        </p:nvSpPr>
        <p:spPr>
          <a:xfrm>
            <a:off x="560798" y="6249850"/>
            <a:ext cx="5493299" cy="276999"/>
          </a:xfrm>
          <a:prstGeom prst="rect">
            <a:avLst/>
          </a:prstGeom>
          <a:noFill/>
        </p:spPr>
        <p:txBody>
          <a:bodyPr wrap="none" rtlCol="0">
            <a:spAutoFit/>
          </a:bodyPr>
          <a:lstStyle/>
          <a:p>
            <a:pPr>
              <a:defRPr/>
            </a:pPr>
            <a:r>
              <a:rPr lang="en-US" sz="1200" b="1" dirty="0" smtClean="0">
                <a:solidFill>
                  <a:srgbClr val="FFFFFF"/>
                </a:solidFill>
              </a:rPr>
              <a:t>Note: </a:t>
            </a:r>
            <a:r>
              <a:rPr lang="en-US" sz="1200" dirty="0" smtClean="0">
                <a:solidFill>
                  <a:srgbClr val="FFFFFF"/>
                </a:solidFill>
              </a:rPr>
              <a:t>Features to discuss today are in </a:t>
            </a:r>
            <a:r>
              <a:rPr lang="en-US" sz="1200" b="1" dirty="0" smtClean="0">
                <a:solidFill>
                  <a:srgbClr val="FFFFFF"/>
                </a:solidFill>
              </a:rPr>
              <a:t>BOLD.  </a:t>
            </a:r>
            <a:r>
              <a:rPr lang="en-US" sz="1200" dirty="0" smtClean="0">
                <a:solidFill>
                  <a:srgbClr val="FFFFFF"/>
                </a:solidFill>
              </a:rPr>
              <a:t>Items with a * are to be released</a:t>
            </a:r>
            <a:endParaRPr lang="en-US" sz="1200" dirty="0">
              <a:solidFill>
                <a:srgbClr val="FFFFFF"/>
              </a:solidFill>
            </a:endParaRPr>
          </a:p>
        </p:txBody>
      </p:sp>
    </p:spTree>
    <p:extLst>
      <p:ext uri="{BB962C8B-B14F-4D97-AF65-F5344CB8AC3E}">
        <p14:creationId xmlns:p14="http://schemas.microsoft.com/office/powerpoint/2010/main" val="2687266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Site Extensions</a:t>
            </a:r>
            <a:endParaRPr lang="en-US" dirty="0"/>
          </a:p>
        </p:txBody>
      </p:sp>
      <p:sp>
        <p:nvSpPr>
          <p:cNvPr id="4" name="Rectangle 3"/>
          <p:cNvSpPr/>
          <p:nvPr/>
        </p:nvSpPr>
        <p:spPr bwMode="auto">
          <a:xfrm>
            <a:off x="568047" y="5072445"/>
            <a:ext cx="10682396" cy="74702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Web Site</a:t>
            </a:r>
          </a:p>
        </p:txBody>
      </p:sp>
      <p:sp>
        <p:nvSpPr>
          <p:cNvPr id="5" name="Rectangle 4"/>
          <p:cNvSpPr/>
          <p:nvPr/>
        </p:nvSpPr>
        <p:spPr bwMode="auto">
          <a:xfrm>
            <a:off x="568047" y="2161909"/>
            <a:ext cx="2921608" cy="2835835"/>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User Site</a:t>
            </a:r>
          </a:p>
        </p:txBody>
      </p:sp>
      <p:sp>
        <p:nvSpPr>
          <p:cNvPr id="6" name="Rectangle 5"/>
          <p:cNvSpPr/>
          <p:nvPr/>
        </p:nvSpPr>
        <p:spPr bwMode="auto">
          <a:xfrm>
            <a:off x="3556130" y="4101319"/>
            <a:ext cx="3789640" cy="896425"/>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Pre-installed</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7" name="Rectangle 6"/>
          <p:cNvSpPr/>
          <p:nvPr/>
        </p:nvSpPr>
        <p:spPr bwMode="auto">
          <a:xfrm>
            <a:off x="3556130" y="3130192"/>
            <a:ext cx="1714436"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“Kudu”</a:t>
            </a:r>
          </a:p>
        </p:txBody>
      </p:sp>
      <p:sp>
        <p:nvSpPr>
          <p:cNvPr id="8" name="Rectangle 7"/>
          <p:cNvSpPr/>
          <p:nvPr/>
        </p:nvSpPr>
        <p:spPr bwMode="auto">
          <a:xfrm>
            <a:off x="3556130" y="2161909"/>
            <a:ext cx="1714436"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“Monaco”</a:t>
            </a:r>
          </a:p>
        </p:txBody>
      </p:sp>
      <p:sp>
        <p:nvSpPr>
          <p:cNvPr id="9" name="Rectangle 8"/>
          <p:cNvSpPr/>
          <p:nvPr/>
        </p:nvSpPr>
        <p:spPr bwMode="auto">
          <a:xfrm>
            <a:off x="5348979" y="3130192"/>
            <a:ext cx="1996790"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WebJobs</a:t>
            </a:r>
          </a:p>
        </p:txBody>
      </p:sp>
      <p:sp>
        <p:nvSpPr>
          <p:cNvPr id="10" name="Rectangle 9"/>
          <p:cNvSpPr/>
          <p:nvPr/>
        </p:nvSpPr>
        <p:spPr bwMode="auto">
          <a:xfrm>
            <a:off x="5348979" y="2159065"/>
            <a:ext cx="1996790"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WebDeploy</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24183" y="4101319"/>
            <a:ext cx="3826260" cy="893581"/>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“Bring your own”</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12" name="Rectangle 11"/>
          <p:cNvSpPr/>
          <p:nvPr/>
        </p:nvSpPr>
        <p:spPr bwMode="auto">
          <a:xfrm>
            <a:off x="7424183" y="2164753"/>
            <a:ext cx="1780911" cy="185617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Upload to site</a:t>
            </a:r>
          </a:p>
        </p:txBody>
      </p:sp>
      <p:sp>
        <p:nvSpPr>
          <p:cNvPr id="13" name="Rectangle 12"/>
          <p:cNvSpPr/>
          <p:nvPr/>
        </p:nvSpPr>
        <p:spPr bwMode="auto">
          <a:xfrm>
            <a:off x="9283508" y="2164753"/>
            <a:ext cx="1950356" cy="1861864"/>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Install from gallery</a:t>
            </a:r>
          </a:p>
        </p:txBody>
      </p:sp>
      <p:sp>
        <p:nvSpPr>
          <p:cNvPr id="14" name="TextBox 13"/>
          <p:cNvSpPr txBox="1"/>
          <p:nvPr/>
        </p:nvSpPr>
        <p:spPr>
          <a:xfrm>
            <a:off x="505284" y="1514973"/>
            <a:ext cx="3349654"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foo.azurewebsites.net</a:t>
            </a:r>
          </a:p>
        </p:txBody>
      </p:sp>
      <p:sp>
        <p:nvSpPr>
          <p:cNvPr id="15" name="TextBox 14"/>
          <p:cNvSpPr txBox="1"/>
          <p:nvPr/>
        </p:nvSpPr>
        <p:spPr>
          <a:xfrm>
            <a:off x="5274277" y="1514973"/>
            <a:ext cx="388450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foo.</a:t>
            </a:r>
            <a:r>
              <a:rPr lang="en-US" sz="2353" b="1" dirty="0">
                <a:solidFill>
                  <a:srgbClr val="FFFFFF"/>
                </a:solidFill>
              </a:rPr>
              <a:t>scm</a:t>
            </a:r>
            <a:r>
              <a:rPr lang="en-US" sz="2353" dirty="0">
                <a:solidFill>
                  <a:srgbClr val="FFFFFF"/>
                </a:solidFill>
              </a:rPr>
              <a:t>.azurewebsites.net</a:t>
            </a:r>
          </a:p>
        </p:txBody>
      </p:sp>
    </p:spTree>
    <p:extLst>
      <p:ext uri="{BB962C8B-B14F-4D97-AF65-F5344CB8AC3E}">
        <p14:creationId xmlns:p14="http://schemas.microsoft.com/office/powerpoint/2010/main" val="2628272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724143"/>
          </a:xfrm>
        </p:spPr>
        <p:txBody>
          <a:bodyPr/>
          <a:lstStyle/>
          <a:p>
            <a:r>
              <a:rPr lang="en-US" dirty="0" smtClean="0"/>
              <a:t>Staged Publishing</a:t>
            </a:r>
          </a:p>
        </p:txBody>
      </p:sp>
      <p:sp>
        <p:nvSpPr>
          <p:cNvPr id="2" name="Title 1"/>
          <p:cNvSpPr>
            <a:spLocks noGrp="1"/>
          </p:cNvSpPr>
          <p:nvPr>
            <p:ph type="title"/>
          </p:nvPr>
        </p:nvSpPr>
        <p:spPr/>
        <p:txBody>
          <a:bodyPr/>
          <a:lstStyle/>
          <a:p>
            <a:r>
              <a:rPr lang="en-US" dirty="0"/>
              <a:t>I- Development and Deployment</a:t>
            </a:r>
            <a:br>
              <a:rPr lang="en-US" dirty="0"/>
            </a:br>
            <a:endParaRPr lang="en-US" dirty="0"/>
          </a:p>
        </p:txBody>
      </p:sp>
      <p:cxnSp>
        <p:nvCxnSpPr>
          <p:cNvPr id="4" name="Straight Arrow Connector 3"/>
          <p:cNvCxnSpPr>
            <a:stCxn id="14" idx="0"/>
            <a:endCxn id="7" idx="2"/>
          </p:cNvCxnSpPr>
          <p:nvPr/>
        </p:nvCxnSpPr>
        <p:spPr>
          <a:xfrm flipV="1">
            <a:off x="8471052" y="4125360"/>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10" idx="2"/>
            <a:endCxn id="7" idx="0"/>
          </p:cNvCxnSpPr>
          <p:nvPr/>
        </p:nvCxnSpPr>
        <p:spPr>
          <a:xfrm flipH="1">
            <a:off x="8474193" y="3055490"/>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98225" y="3378340"/>
            <a:ext cx="2016956" cy="747021"/>
            <a:chOff x="7513637" y="4106862"/>
            <a:chExt cx="2057400" cy="762000"/>
          </a:xfrm>
        </p:grpSpPr>
        <p:pic>
          <p:nvPicPr>
            <p:cNvPr id="7" name="Picture 6"/>
            <p:cNvPicPr>
              <a:picLocks noChangeAspect="1"/>
            </p:cNvPicPr>
            <p:nvPr/>
          </p:nvPicPr>
          <p:blipFill>
            <a:blip r:embed="rId3"/>
            <a:stretch>
              <a:fillRect/>
            </a:stretch>
          </p:blipFill>
          <p:spPr>
            <a:xfrm>
              <a:off x="7513637" y="4106862"/>
              <a:ext cx="767014" cy="762000"/>
            </a:xfrm>
            <a:prstGeom prst="rect">
              <a:avLst/>
            </a:prstGeom>
          </p:spPr>
        </p:pic>
        <p:sp>
          <p:nvSpPr>
            <p:cNvPr id="8" name="TextBox 7"/>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p>
          </p:txBody>
        </p:sp>
      </p:grpSp>
      <p:grpSp>
        <p:nvGrpSpPr>
          <p:cNvPr id="9" name="Group 8"/>
          <p:cNvGrpSpPr/>
          <p:nvPr/>
        </p:nvGrpSpPr>
        <p:grpSpPr>
          <a:xfrm>
            <a:off x="8103133" y="2308469"/>
            <a:ext cx="2101481" cy="747021"/>
            <a:chOff x="7513637" y="4106862"/>
            <a:chExt cx="2143620" cy="762000"/>
          </a:xfrm>
        </p:grpSpPr>
        <p:pic>
          <p:nvPicPr>
            <p:cNvPr id="10" name="Picture 9"/>
            <p:cNvPicPr>
              <a:picLocks noChangeAspect="1"/>
            </p:cNvPicPr>
            <p:nvPr/>
          </p:nvPicPr>
          <p:blipFill>
            <a:blip r:embed="rId3"/>
            <a:stretch>
              <a:fillRect/>
            </a:stretch>
          </p:blipFill>
          <p:spPr>
            <a:xfrm>
              <a:off x="7513637" y="4106862"/>
              <a:ext cx="767014" cy="762000"/>
            </a:xfrm>
            <a:prstGeom prst="rect">
              <a:avLst/>
            </a:prstGeom>
          </p:spPr>
        </p:pic>
        <p:sp>
          <p:nvSpPr>
            <p:cNvPr id="11" name="TextBox 10"/>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p>
          </p:txBody>
        </p:sp>
      </p:grpSp>
      <p:sp>
        <p:nvSpPr>
          <p:cNvPr id="12" name="TextBox 11"/>
          <p:cNvSpPr txBox="1"/>
          <p:nvPr/>
        </p:nvSpPr>
        <p:spPr>
          <a:xfrm>
            <a:off x="8606531" y="3014125"/>
            <a:ext cx="1229382" cy="362072"/>
          </a:xfrm>
          <a:prstGeom prst="rect">
            <a:avLst/>
          </a:prstGeom>
          <a:noFill/>
        </p:spPr>
        <p:txBody>
          <a:bodyPr wrap="square" rtlCol="0">
            <a:spAutoFit/>
          </a:bodyPr>
          <a:lstStyle/>
          <a:p>
            <a:r>
              <a:rPr lang="en-US" sz="1765" dirty="0">
                <a:solidFill>
                  <a:srgbClr val="FFFFFF">
                    <a:lumMod val="50000"/>
                  </a:srgbClr>
                </a:solidFill>
              </a:rPr>
              <a:t>swap</a:t>
            </a:r>
          </a:p>
        </p:txBody>
      </p:sp>
      <p:grpSp>
        <p:nvGrpSpPr>
          <p:cNvPr id="13" name="Group 12"/>
          <p:cNvGrpSpPr/>
          <p:nvPr/>
        </p:nvGrpSpPr>
        <p:grpSpPr>
          <a:xfrm>
            <a:off x="7839226" y="4849935"/>
            <a:ext cx="1269935" cy="866848"/>
            <a:chOff x="960437" y="5649364"/>
            <a:chExt cx="1295400" cy="884230"/>
          </a:xfrm>
        </p:grpSpPr>
        <p:pic>
          <p:nvPicPr>
            <p:cNvPr id="14" name="Picture 13"/>
            <p:cNvPicPr>
              <a:picLocks noChangeAspect="1"/>
            </p:cNvPicPr>
            <p:nvPr/>
          </p:nvPicPr>
          <p:blipFill>
            <a:blip r:embed="rId4"/>
            <a:stretch>
              <a:fillRect/>
            </a:stretch>
          </p:blipFill>
          <p:spPr>
            <a:xfrm>
              <a:off x="1265237" y="5649364"/>
              <a:ext cx="679390" cy="424786"/>
            </a:xfrm>
            <a:prstGeom prst="rect">
              <a:avLst/>
            </a:prstGeom>
          </p:spPr>
        </p:pic>
        <p:sp>
          <p:nvSpPr>
            <p:cNvPr id="15" name="TextBox 14"/>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cxnSp>
        <p:nvCxnSpPr>
          <p:cNvPr id="16" name="Straight Arrow Connector 15"/>
          <p:cNvCxnSpPr>
            <a:stCxn id="26" idx="0"/>
            <a:endCxn id="19" idx="2"/>
          </p:cNvCxnSpPr>
          <p:nvPr/>
        </p:nvCxnSpPr>
        <p:spPr>
          <a:xfrm flipV="1">
            <a:off x="2910916" y="4125360"/>
            <a:ext cx="11886"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38090" y="3378340"/>
            <a:ext cx="2138570" cy="747021"/>
            <a:chOff x="7513637" y="4106862"/>
            <a:chExt cx="2131868" cy="762000"/>
          </a:xfrm>
        </p:grpSpPr>
        <p:pic>
          <p:nvPicPr>
            <p:cNvPr id="19" name="Picture 18"/>
            <p:cNvPicPr>
              <a:picLocks noChangeAspect="1"/>
            </p:cNvPicPr>
            <p:nvPr/>
          </p:nvPicPr>
          <p:blipFill>
            <a:blip r:embed="rId3"/>
            <a:stretch>
              <a:fillRect/>
            </a:stretch>
          </p:blipFill>
          <p:spPr>
            <a:xfrm>
              <a:off x="7513637" y="4106862"/>
              <a:ext cx="767014" cy="762000"/>
            </a:xfrm>
            <a:prstGeom prst="rect">
              <a:avLst/>
            </a:prstGeom>
          </p:spPr>
        </p:pic>
        <p:sp>
          <p:nvSpPr>
            <p:cNvPr id="20" name="TextBox 19"/>
            <p:cNvSpPr txBox="1"/>
            <p:nvPr/>
          </p:nvSpPr>
          <p:spPr>
            <a:xfrm>
              <a:off x="8317002" y="4262676"/>
              <a:ext cx="1328503" cy="369332"/>
            </a:xfrm>
            <a:prstGeom prst="rect">
              <a:avLst/>
            </a:prstGeom>
            <a:noFill/>
          </p:spPr>
          <p:txBody>
            <a:bodyPr wrap="square" rtlCol="0">
              <a:spAutoFit/>
            </a:bodyPr>
            <a:lstStyle/>
            <a:p>
              <a:r>
                <a:rPr lang="en-US" sz="1765" dirty="0">
                  <a:solidFill>
                    <a:srgbClr val="00ABEC"/>
                  </a:solidFill>
                </a:rPr>
                <a:t>Production</a:t>
              </a:r>
            </a:p>
          </p:txBody>
        </p:sp>
      </p:grpSp>
      <p:grpSp>
        <p:nvGrpSpPr>
          <p:cNvPr id="25" name="Group 24"/>
          <p:cNvGrpSpPr/>
          <p:nvPr/>
        </p:nvGrpSpPr>
        <p:grpSpPr>
          <a:xfrm>
            <a:off x="2279091" y="4849935"/>
            <a:ext cx="1269935" cy="866848"/>
            <a:chOff x="960437" y="5649364"/>
            <a:chExt cx="1295400" cy="884230"/>
          </a:xfrm>
        </p:grpSpPr>
        <p:pic>
          <p:nvPicPr>
            <p:cNvPr id="26" name="Picture 25"/>
            <p:cNvPicPr>
              <a:picLocks noChangeAspect="1"/>
            </p:cNvPicPr>
            <p:nvPr/>
          </p:nvPicPr>
          <p:blipFill>
            <a:blip r:embed="rId4"/>
            <a:stretch>
              <a:fillRect/>
            </a:stretch>
          </p:blipFill>
          <p:spPr>
            <a:xfrm>
              <a:off x="1265237" y="5649364"/>
              <a:ext cx="679390" cy="424786"/>
            </a:xfrm>
            <a:prstGeom prst="rect">
              <a:avLst/>
            </a:prstGeom>
          </p:spPr>
        </p:pic>
        <p:sp>
          <p:nvSpPr>
            <p:cNvPr id="27" name="TextBox 26"/>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sp>
        <p:nvSpPr>
          <p:cNvPr id="28" name="Rectangle 27"/>
          <p:cNvSpPr/>
          <p:nvPr/>
        </p:nvSpPr>
        <p:spPr bwMode="auto">
          <a:xfrm>
            <a:off x="1090961" y="2010843"/>
            <a:ext cx="4108614" cy="455682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6432167" y="1391771"/>
            <a:ext cx="4108614" cy="517589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Arrow Connector 30"/>
          <p:cNvCxnSpPr/>
          <p:nvPr/>
        </p:nvCxnSpPr>
        <p:spPr>
          <a:xfrm>
            <a:off x="1539174" y="2461220"/>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701888">
            <a:off x="1666771" y="2579890"/>
            <a:ext cx="112581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traffic</a:t>
            </a:r>
          </a:p>
        </p:txBody>
      </p:sp>
      <p:cxnSp>
        <p:nvCxnSpPr>
          <p:cNvPr id="33" name="Straight Arrow Connector 32"/>
          <p:cNvCxnSpPr/>
          <p:nvPr/>
        </p:nvCxnSpPr>
        <p:spPr>
          <a:xfrm>
            <a:off x="7047341" y="1581094"/>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701888">
            <a:off x="7174938" y="1699765"/>
            <a:ext cx="112581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traffic</a:t>
            </a:r>
          </a:p>
        </p:txBody>
      </p:sp>
    </p:spTree>
    <p:extLst>
      <p:ext uri="{BB962C8B-B14F-4D97-AF65-F5344CB8AC3E}">
        <p14:creationId xmlns:p14="http://schemas.microsoft.com/office/powerpoint/2010/main" val="2515593597"/>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smtClean="0"/>
              <a:t>Testing in Production</a:t>
            </a:r>
            <a:endParaRPr lang="en-US" sz="2745" dirty="0"/>
          </a:p>
          <a:p>
            <a:pPr lvl="2"/>
            <a:endParaRPr lang="en-US" sz="2745" dirty="0"/>
          </a:p>
        </p:txBody>
      </p:sp>
      <p:sp>
        <p:nvSpPr>
          <p:cNvPr id="2" name="Title 1"/>
          <p:cNvSpPr>
            <a:spLocks noGrp="1"/>
          </p:cNvSpPr>
          <p:nvPr>
            <p:ph type="title"/>
          </p:nvPr>
        </p:nvSpPr>
        <p:spPr/>
        <p:txBody>
          <a:bodyPr/>
          <a:lstStyle/>
          <a:p>
            <a:r>
              <a:rPr lang="en-US" dirty="0"/>
              <a:t>I- Development and Deployment</a:t>
            </a:r>
          </a:p>
        </p:txBody>
      </p:sp>
      <p:cxnSp>
        <p:nvCxnSpPr>
          <p:cNvPr id="26" name="Straight Arrow Connector 25"/>
          <p:cNvCxnSpPr>
            <a:stCxn id="36" idx="0"/>
            <a:endCxn id="29"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2"/>
            <a:endCxn id="29"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259547" y="4070932"/>
            <a:ext cx="2016956" cy="747021"/>
            <a:chOff x="7513637" y="4106862"/>
            <a:chExt cx="2057400" cy="762000"/>
          </a:xfrm>
        </p:grpSpPr>
        <p:pic>
          <p:nvPicPr>
            <p:cNvPr id="29" name="Picture 28"/>
            <p:cNvPicPr>
              <a:picLocks noChangeAspect="1"/>
            </p:cNvPicPr>
            <p:nvPr/>
          </p:nvPicPr>
          <p:blipFill>
            <a:blip r:embed="rId3"/>
            <a:stretch>
              <a:fillRect/>
            </a:stretch>
          </p:blipFill>
          <p:spPr>
            <a:xfrm>
              <a:off x="7513637" y="4106862"/>
              <a:ext cx="767014" cy="762000"/>
            </a:xfrm>
            <a:prstGeom prst="rect">
              <a:avLst/>
            </a:prstGeom>
          </p:spPr>
        </p:pic>
        <p:sp>
          <p:nvSpPr>
            <p:cNvPr id="30" name="TextBox 29"/>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p>
          </p:txBody>
        </p:sp>
      </p:grpSp>
      <p:grpSp>
        <p:nvGrpSpPr>
          <p:cNvPr id="31" name="Group 30"/>
          <p:cNvGrpSpPr/>
          <p:nvPr/>
        </p:nvGrpSpPr>
        <p:grpSpPr>
          <a:xfrm>
            <a:off x="5264454" y="3001061"/>
            <a:ext cx="2101481" cy="747021"/>
            <a:chOff x="7513637" y="4106862"/>
            <a:chExt cx="2143620" cy="762000"/>
          </a:xfrm>
        </p:grpSpPr>
        <p:pic>
          <p:nvPicPr>
            <p:cNvPr id="32" name="Picture 31"/>
            <p:cNvPicPr>
              <a:picLocks noChangeAspect="1"/>
            </p:cNvPicPr>
            <p:nvPr/>
          </p:nvPicPr>
          <p:blipFill>
            <a:blip r:embed="rId3"/>
            <a:stretch>
              <a:fillRect/>
            </a:stretch>
          </p:blipFill>
          <p:spPr>
            <a:xfrm>
              <a:off x="7513637" y="4106862"/>
              <a:ext cx="767014" cy="762000"/>
            </a:xfrm>
            <a:prstGeom prst="rect">
              <a:avLst/>
            </a:prstGeom>
          </p:spPr>
        </p:pic>
        <p:sp>
          <p:nvSpPr>
            <p:cNvPr id="33" name="TextBox 32"/>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p>
          </p:txBody>
        </p:sp>
      </p:grpSp>
      <p:sp>
        <p:nvSpPr>
          <p:cNvPr id="34" name="TextBox 33"/>
          <p:cNvSpPr txBox="1"/>
          <p:nvPr/>
        </p:nvSpPr>
        <p:spPr>
          <a:xfrm>
            <a:off x="5767852" y="3706717"/>
            <a:ext cx="1229382" cy="362072"/>
          </a:xfrm>
          <a:prstGeom prst="rect">
            <a:avLst/>
          </a:prstGeom>
          <a:noFill/>
        </p:spPr>
        <p:txBody>
          <a:bodyPr wrap="square" rtlCol="0">
            <a:spAutoFit/>
          </a:bodyPr>
          <a:lstStyle/>
          <a:p>
            <a:r>
              <a:rPr lang="en-US" sz="1765" dirty="0">
                <a:solidFill>
                  <a:srgbClr val="FFFFFF">
                    <a:lumMod val="50000"/>
                  </a:srgbClr>
                </a:solidFill>
              </a:rPr>
              <a:t>swap</a:t>
            </a:r>
          </a:p>
        </p:txBody>
      </p:sp>
      <p:grpSp>
        <p:nvGrpSpPr>
          <p:cNvPr id="35" name="Group 34"/>
          <p:cNvGrpSpPr/>
          <p:nvPr/>
        </p:nvGrpSpPr>
        <p:grpSpPr>
          <a:xfrm>
            <a:off x="5000547" y="5542527"/>
            <a:ext cx="1269935" cy="866848"/>
            <a:chOff x="960437" y="5649364"/>
            <a:chExt cx="1295400" cy="884230"/>
          </a:xfrm>
        </p:grpSpPr>
        <p:pic>
          <p:nvPicPr>
            <p:cNvPr id="36" name="Picture 35"/>
            <p:cNvPicPr>
              <a:picLocks noChangeAspect="1"/>
            </p:cNvPicPr>
            <p:nvPr/>
          </p:nvPicPr>
          <p:blipFill>
            <a:blip r:embed="rId4"/>
            <a:stretch>
              <a:fillRect/>
            </a:stretch>
          </p:blipFill>
          <p:spPr>
            <a:xfrm>
              <a:off x="1265237" y="5649364"/>
              <a:ext cx="679390" cy="424786"/>
            </a:xfrm>
            <a:prstGeom prst="rect">
              <a:avLst/>
            </a:prstGeom>
          </p:spPr>
        </p:pic>
        <p:sp>
          <p:nvSpPr>
            <p:cNvPr id="37" name="TextBox 36"/>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cxnSp>
        <p:nvCxnSpPr>
          <p:cNvPr id="39" name="Straight Arrow Connector 38"/>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925361" y="2759050"/>
            <a:ext cx="329522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100% production.com</a:t>
            </a:r>
          </a:p>
        </p:txBody>
      </p:sp>
    </p:spTree>
    <p:extLst>
      <p:ext uri="{BB962C8B-B14F-4D97-AF65-F5344CB8AC3E}">
        <p14:creationId xmlns:p14="http://schemas.microsoft.com/office/powerpoint/2010/main" val="2314614208"/>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smtClean="0"/>
              <a:t>Testing in Production</a:t>
            </a:r>
            <a:endParaRPr lang="en-US" sz="2745" dirty="0"/>
          </a:p>
          <a:p>
            <a:pPr lvl="2"/>
            <a:endParaRPr lang="en-US" sz="2745" dirty="0"/>
          </a:p>
        </p:txBody>
      </p:sp>
      <p:sp>
        <p:nvSpPr>
          <p:cNvPr id="2" name="Title 1"/>
          <p:cNvSpPr>
            <a:spLocks noGrp="1"/>
          </p:cNvSpPr>
          <p:nvPr>
            <p:ph type="title"/>
          </p:nvPr>
        </p:nvSpPr>
        <p:spPr/>
        <p:txBody>
          <a:bodyPr/>
          <a:lstStyle/>
          <a:p>
            <a:r>
              <a:rPr lang="en-US" dirty="0"/>
              <a:t>I- Development and Deployment</a:t>
            </a:r>
          </a:p>
        </p:txBody>
      </p:sp>
      <p:cxnSp>
        <p:nvCxnSpPr>
          <p:cNvPr id="58" name="Straight Arrow Connector 57"/>
          <p:cNvCxnSpPr>
            <a:stCxn id="68" idx="0"/>
            <a:endCxn id="61"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64" idx="2"/>
            <a:endCxn id="61"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259547" y="4070932"/>
            <a:ext cx="2016956" cy="747021"/>
            <a:chOff x="7513637" y="4106862"/>
            <a:chExt cx="2057400" cy="762000"/>
          </a:xfrm>
        </p:grpSpPr>
        <p:pic>
          <p:nvPicPr>
            <p:cNvPr id="61" name="Picture 60"/>
            <p:cNvPicPr>
              <a:picLocks noChangeAspect="1"/>
            </p:cNvPicPr>
            <p:nvPr/>
          </p:nvPicPr>
          <p:blipFill>
            <a:blip r:embed="rId3"/>
            <a:stretch>
              <a:fillRect/>
            </a:stretch>
          </p:blipFill>
          <p:spPr>
            <a:xfrm>
              <a:off x="7513637" y="4106862"/>
              <a:ext cx="767014" cy="762000"/>
            </a:xfrm>
            <a:prstGeom prst="rect">
              <a:avLst/>
            </a:prstGeom>
          </p:spPr>
        </p:pic>
        <p:sp>
          <p:nvSpPr>
            <p:cNvPr id="62" name="TextBox 61"/>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p>
          </p:txBody>
        </p:sp>
      </p:grpSp>
      <p:grpSp>
        <p:nvGrpSpPr>
          <p:cNvPr id="63" name="Group 62"/>
          <p:cNvGrpSpPr/>
          <p:nvPr/>
        </p:nvGrpSpPr>
        <p:grpSpPr>
          <a:xfrm>
            <a:off x="5264454" y="3001061"/>
            <a:ext cx="2101481" cy="747021"/>
            <a:chOff x="7513637" y="4106862"/>
            <a:chExt cx="2143620" cy="762000"/>
          </a:xfrm>
        </p:grpSpPr>
        <p:pic>
          <p:nvPicPr>
            <p:cNvPr id="64" name="Picture 63"/>
            <p:cNvPicPr>
              <a:picLocks noChangeAspect="1"/>
            </p:cNvPicPr>
            <p:nvPr/>
          </p:nvPicPr>
          <p:blipFill>
            <a:blip r:embed="rId3"/>
            <a:stretch>
              <a:fillRect/>
            </a:stretch>
          </p:blipFill>
          <p:spPr>
            <a:xfrm>
              <a:off x="7513637" y="4106862"/>
              <a:ext cx="767014" cy="762000"/>
            </a:xfrm>
            <a:prstGeom prst="rect">
              <a:avLst/>
            </a:prstGeom>
          </p:spPr>
        </p:pic>
        <p:sp>
          <p:nvSpPr>
            <p:cNvPr id="65" name="TextBox 64"/>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p>
          </p:txBody>
        </p:sp>
      </p:grpSp>
      <p:sp>
        <p:nvSpPr>
          <p:cNvPr id="66" name="TextBox 65"/>
          <p:cNvSpPr txBox="1"/>
          <p:nvPr/>
        </p:nvSpPr>
        <p:spPr>
          <a:xfrm>
            <a:off x="5767852" y="3706717"/>
            <a:ext cx="1229382" cy="362072"/>
          </a:xfrm>
          <a:prstGeom prst="rect">
            <a:avLst/>
          </a:prstGeom>
          <a:noFill/>
        </p:spPr>
        <p:txBody>
          <a:bodyPr wrap="square" rtlCol="0">
            <a:spAutoFit/>
          </a:bodyPr>
          <a:lstStyle/>
          <a:p>
            <a:r>
              <a:rPr lang="en-US" sz="1765" dirty="0">
                <a:solidFill>
                  <a:srgbClr val="FFFFFF">
                    <a:lumMod val="50000"/>
                  </a:srgbClr>
                </a:solidFill>
              </a:rPr>
              <a:t>swap</a:t>
            </a:r>
          </a:p>
        </p:txBody>
      </p:sp>
      <p:grpSp>
        <p:nvGrpSpPr>
          <p:cNvPr id="67" name="Group 66"/>
          <p:cNvGrpSpPr/>
          <p:nvPr/>
        </p:nvGrpSpPr>
        <p:grpSpPr>
          <a:xfrm>
            <a:off x="5000547" y="5542527"/>
            <a:ext cx="1269935" cy="866848"/>
            <a:chOff x="960437" y="5649364"/>
            <a:chExt cx="1295400" cy="884230"/>
          </a:xfrm>
        </p:grpSpPr>
        <p:pic>
          <p:nvPicPr>
            <p:cNvPr id="68" name="Picture 67"/>
            <p:cNvPicPr>
              <a:picLocks noChangeAspect="1"/>
            </p:cNvPicPr>
            <p:nvPr/>
          </p:nvPicPr>
          <p:blipFill>
            <a:blip r:embed="rId4"/>
            <a:stretch>
              <a:fillRect/>
            </a:stretch>
          </p:blipFill>
          <p:spPr>
            <a:xfrm>
              <a:off x="1265237" y="5649364"/>
              <a:ext cx="679390" cy="424786"/>
            </a:xfrm>
            <a:prstGeom prst="rect">
              <a:avLst/>
            </a:prstGeom>
          </p:spPr>
        </p:pic>
        <p:sp>
          <p:nvSpPr>
            <p:cNvPr id="69" name="TextBox 68"/>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cxnSp>
        <p:nvCxnSpPr>
          <p:cNvPr id="70" name="Straight Arrow Connector 69"/>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925361" y="2759050"/>
            <a:ext cx="313179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80% production.com</a:t>
            </a:r>
          </a:p>
        </p:txBody>
      </p:sp>
      <p:cxnSp>
        <p:nvCxnSpPr>
          <p:cNvPr id="72" name="Straight Arrow Connector 71"/>
          <p:cNvCxnSpPr/>
          <p:nvPr/>
        </p:nvCxnSpPr>
        <p:spPr>
          <a:xfrm>
            <a:off x="1982473" y="4378309"/>
            <a:ext cx="3334044" cy="8709"/>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912684" y="3802510"/>
            <a:ext cx="313179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20% production.com</a:t>
            </a:r>
          </a:p>
        </p:txBody>
      </p:sp>
    </p:spTree>
    <p:extLst>
      <p:ext uri="{BB962C8B-B14F-4D97-AF65-F5344CB8AC3E}">
        <p14:creationId xmlns:p14="http://schemas.microsoft.com/office/powerpoint/2010/main" val="166110607"/>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047436"/>
          </a:xfrm>
        </p:spPr>
        <p:txBody>
          <a:bodyPr/>
          <a:lstStyle/>
          <a:p>
            <a:r>
              <a:rPr lang="en-US" dirty="0" smtClean="0"/>
              <a:t>Kudu</a:t>
            </a:r>
          </a:p>
          <a:p>
            <a:pPr lvl="1"/>
            <a:r>
              <a:rPr lang="en-US" sz="2745" dirty="0"/>
              <a:t>http</a:t>
            </a:r>
            <a:r>
              <a:rPr lang="en-US" sz="2745" b="1" u="sng" dirty="0"/>
              <a:t>s</a:t>
            </a:r>
            <a:r>
              <a:rPr lang="en-US" sz="2745" dirty="0"/>
              <a:t>://&lt;mySite&gt;.</a:t>
            </a:r>
            <a:r>
              <a:rPr lang="en-US" sz="2745" b="1" u="sng" dirty="0"/>
              <a:t>scm</a:t>
            </a:r>
            <a:r>
              <a:rPr lang="en-US" sz="2745" dirty="0"/>
              <a:t>.azurewebsites.net/</a:t>
            </a:r>
          </a:p>
          <a:p>
            <a:pPr lvl="1"/>
            <a:r>
              <a:rPr lang="en-US" sz="2745" dirty="0"/>
              <a:t>Authenticated</a:t>
            </a:r>
          </a:p>
          <a:p>
            <a:pPr lvl="1"/>
            <a:r>
              <a:rPr lang="en-US" sz="2745" dirty="0"/>
              <a:t>Runs in the same security context as the main site</a:t>
            </a:r>
          </a:p>
          <a:p>
            <a:pPr lvl="2"/>
            <a:r>
              <a:rPr lang="en-US" sz="2745" dirty="0"/>
              <a:t>Can access the site files and environment variables</a:t>
            </a:r>
          </a:p>
          <a:p>
            <a:pPr lvl="1"/>
            <a:r>
              <a:rPr lang="en-US" sz="2745" dirty="0"/>
              <a:t>Great for admin and debugging tools</a:t>
            </a:r>
          </a:p>
        </p:txBody>
      </p:sp>
      <p:sp>
        <p:nvSpPr>
          <p:cNvPr id="3" name="Title 2"/>
          <p:cNvSpPr>
            <a:spLocks noGrp="1"/>
          </p:cNvSpPr>
          <p:nvPr>
            <p:ph type="title"/>
          </p:nvPr>
        </p:nvSpPr>
        <p:spPr/>
        <p:txBody>
          <a:bodyPr/>
          <a:lstStyle/>
          <a:p>
            <a:r>
              <a:rPr lang="en-US" dirty="0"/>
              <a:t>II- Debugging and Investigations</a:t>
            </a:r>
            <a:br>
              <a:rPr lang="en-US" dirty="0"/>
            </a:br>
            <a:endParaRPr lang="en-US" dirty="0"/>
          </a:p>
        </p:txBody>
      </p:sp>
    </p:spTree>
    <p:extLst>
      <p:ext uri="{BB962C8B-B14F-4D97-AF65-F5344CB8AC3E}">
        <p14:creationId xmlns:p14="http://schemas.microsoft.com/office/powerpoint/2010/main" val="26414863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III- Management and Administration</a:t>
            </a:r>
          </a:p>
        </p:txBody>
      </p:sp>
      <p:pic>
        <p:nvPicPr>
          <p:cNvPr id="4" name="Picture 3"/>
          <p:cNvPicPr>
            <a:picLocks noChangeAspect="1"/>
          </p:cNvPicPr>
          <p:nvPr/>
        </p:nvPicPr>
        <p:blipFill>
          <a:blip r:embed="rId2"/>
          <a:stretch>
            <a:fillRect/>
          </a:stretch>
        </p:blipFill>
        <p:spPr>
          <a:xfrm>
            <a:off x="5573086" y="3462952"/>
            <a:ext cx="751936" cy="747021"/>
          </a:xfrm>
          <a:prstGeom prst="rect">
            <a:avLst/>
          </a:prstGeom>
        </p:spPr>
      </p:pic>
      <p:sp>
        <p:nvSpPr>
          <p:cNvPr id="5" name="Rounded Rectangle 4"/>
          <p:cNvSpPr/>
          <p:nvPr/>
        </p:nvSpPr>
        <p:spPr bwMode="auto">
          <a:xfrm>
            <a:off x="4716886" y="2115055"/>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Portal(s)</a:t>
            </a:r>
          </a:p>
        </p:txBody>
      </p:sp>
      <p:sp>
        <p:nvSpPr>
          <p:cNvPr id="6" name="Rounded Rectangle 5"/>
          <p:cNvSpPr/>
          <p:nvPr/>
        </p:nvSpPr>
        <p:spPr bwMode="auto">
          <a:xfrm>
            <a:off x="1987386" y="4323956"/>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IIS Manager</a:t>
            </a:r>
          </a:p>
        </p:txBody>
      </p:sp>
      <p:sp>
        <p:nvSpPr>
          <p:cNvPr id="7" name="Rounded Rectangle 6"/>
          <p:cNvSpPr/>
          <p:nvPr/>
        </p:nvSpPr>
        <p:spPr bwMode="auto">
          <a:xfrm>
            <a:off x="4721865" y="5155767"/>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PowerShell</a:t>
            </a:r>
          </a:p>
        </p:txBody>
      </p:sp>
      <p:sp>
        <p:nvSpPr>
          <p:cNvPr id="8" name="Rounded Rectangle 7"/>
          <p:cNvSpPr/>
          <p:nvPr/>
        </p:nvSpPr>
        <p:spPr bwMode="auto">
          <a:xfrm>
            <a:off x="8262360" y="4323956"/>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xplat</a:t>
            </a:r>
            <a:r>
              <a:rPr lang="en-US" sz="2353" dirty="0">
                <a:gradFill>
                  <a:gsLst>
                    <a:gs pos="0">
                      <a:srgbClr val="FFFFFF"/>
                    </a:gs>
                    <a:gs pos="100000">
                      <a:srgbClr val="FFFFFF"/>
                    </a:gs>
                  </a:gsLst>
                  <a:lin ang="5400000" scaled="0"/>
                </a:gradFill>
                <a:ea typeface="Segoe UI" pitchFamily="34" charset="0"/>
                <a:cs typeface="Segoe UI" pitchFamily="34" charset="0"/>
              </a:rPr>
              <a:t> CLI</a:t>
            </a:r>
          </a:p>
        </p:txBody>
      </p:sp>
      <p:sp>
        <p:nvSpPr>
          <p:cNvPr id="9" name="Rounded Rectangle 8"/>
          <p:cNvSpPr/>
          <p:nvPr/>
        </p:nvSpPr>
        <p:spPr bwMode="auto">
          <a:xfrm>
            <a:off x="1987386" y="3015763"/>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Visual Studio</a:t>
            </a:r>
          </a:p>
        </p:txBody>
      </p:sp>
      <p:sp>
        <p:nvSpPr>
          <p:cNvPr id="10" name="Rounded Rectangle 9"/>
          <p:cNvSpPr/>
          <p:nvPr/>
        </p:nvSpPr>
        <p:spPr bwMode="auto">
          <a:xfrm>
            <a:off x="8262360" y="3018870"/>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API</a:t>
            </a:r>
          </a:p>
        </p:txBody>
      </p:sp>
      <p:sp>
        <p:nvSpPr>
          <p:cNvPr id="11" name="TextBox 10"/>
          <p:cNvSpPr txBox="1"/>
          <p:nvPr/>
        </p:nvSpPr>
        <p:spPr>
          <a:xfrm>
            <a:off x="5159350" y="4273710"/>
            <a:ext cx="1907777" cy="362072"/>
          </a:xfrm>
          <a:prstGeom prst="rect">
            <a:avLst/>
          </a:prstGeom>
          <a:noFill/>
        </p:spPr>
        <p:txBody>
          <a:bodyPr wrap="square" rtlCol="0">
            <a:spAutoFit/>
          </a:bodyPr>
          <a:lstStyle/>
          <a:p>
            <a:r>
              <a:rPr lang="en-US" sz="1765" dirty="0">
                <a:solidFill>
                  <a:srgbClr val="00ABEC"/>
                </a:solidFill>
              </a:rPr>
              <a:t>  Azure Web Site</a:t>
            </a:r>
          </a:p>
        </p:txBody>
      </p:sp>
      <p:cxnSp>
        <p:nvCxnSpPr>
          <p:cNvPr id="12" name="Straight Arrow Connector 11"/>
          <p:cNvCxnSpPr>
            <a:stCxn id="9" idx="3"/>
            <a:endCxn id="4" idx="1"/>
          </p:cNvCxnSpPr>
          <p:nvPr/>
        </p:nvCxnSpPr>
        <p:spPr>
          <a:xfrm>
            <a:off x="4153746" y="3314572"/>
            <a:ext cx="1419339" cy="5218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4342" y="3812414"/>
            <a:ext cx="1568743" cy="6368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2"/>
            <a:endCxn id="4" idx="0"/>
          </p:cNvCxnSpPr>
          <p:nvPr/>
        </p:nvCxnSpPr>
        <p:spPr>
          <a:xfrm flipH="1">
            <a:off x="5949054" y="2712673"/>
            <a:ext cx="417" cy="750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4" idx="2"/>
          </p:cNvCxnSpPr>
          <p:nvPr/>
        </p:nvCxnSpPr>
        <p:spPr>
          <a:xfrm flipH="1" flipV="1">
            <a:off x="5949053" y="4209973"/>
            <a:ext cx="5396" cy="9457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4" idx="3"/>
          </p:cNvCxnSpPr>
          <p:nvPr/>
        </p:nvCxnSpPr>
        <p:spPr>
          <a:xfrm flipH="1" flipV="1">
            <a:off x="6325022" y="3836463"/>
            <a:ext cx="1937338" cy="7863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1"/>
            <a:endCxn id="4" idx="3"/>
          </p:cNvCxnSpPr>
          <p:nvPr/>
        </p:nvCxnSpPr>
        <p:spPr>
          <a:xfrm flipH="1">
            <a:off x="6325022" y="3317679"/>
            <a:ext cx="1937338" cy="5187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54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defTabSz="914225">
              <a:lnSpc>
                <a:spcPct val="100000"/>
              </a:lnSpc>
              <a:defRPr/>
            </a:pPr>
            <a:r>
              <a:rPr lang="en-US" spc="-100" dirty="0">
                <a:ln w="3175">
                  <a:noFill/>
                </a:ln>
                <a:solidFill>
                  <a:srgbClr val="00B0F0"/>
                </a:solidFill>
                <a:latin typeface="Segoe UI Light" pitchFamily="34" charset="0"/>
                <a:cs typeface="Arial" charset="0"/>
              </a:rPr>
              <a:t>Azure </a:t>
            </a:r>
            <a:r>
              <a:rPr lang="en-US" spc="-100" dirty="0" smtClean="0">
                <a:ln w="3175">
                  <a:noFill/>
                </a:ln>
                <a:solidFill>
                  <a:srgbClr val="00B0F0"/>
                </a:solidFill>
                <a:latin typeface="Segoe UI Light" pitchFamily="34" charset="0"/>
                <a:cs typeface="Arial" charset="0"/>
              </a:rPr>
              <a:t>Websites Features &amp; Capabilities</a:t>
            </a:r>
            <a:endParaRPr lang="en-US" sz="3200" dirty="0"/>
          </a:p>
        </p:txBody>
      </p:sp>
      <p:sp>
        <p:nvSpPr>
          <p:cNvPr id="7" name="Rectangle 6"/>
          <p:cNvSpPr/>
          <p:nvPr/>
        </p:nvSpPr>
        <p:spPr bwMode="auto">
          <a:xfrm>
            <a:off x="749963"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Enterprise-class</a:t>
            </a:r>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505050"/>
                </a:solidFill>
                <a:ea typeface="Segoe UI" pitchFamily="34" charset="0"/>
                <a:cs typeface="Segoe UI" pitchFamily="34" charset="0"/>
              </a:rPr>
              <a:t>Designed for secure mission-critical applications</a:t>
            </a:r>
          </a:p>
        </p:txBody>
      </p:sp>
      <p:sp>
        <p:nvSpPr>
          <p:cNvPr id="8" name="Rectangle 7"/>
          <p:cNvSpPr/>
          <p:nvPr/>
        </p:nvSpPr>
        <p:spPr bwMode="auto">
          <a:xfrm>
            <a:off x="4040127"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Global scale</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a:solidFill>
                  <a:srgbClr val="FFFFFF"/>
                </a:solidFill>
              </a:rPr>
              <a:t>Optimized for </a:t>
            </a:r>
            <a:r>
              <a:rPr lang="en-US" sz="1000" dirty="0" smtClean="0">
                <a:solidFill>
                  <a:srgbClr val="FFFFFF"/>
                </a:solidFill>
              </a:rPr>
              <a:t>Availability and </a:t>
            </a:r>
            <a:r>
              <a:rPr lang="en-US" sz="1000" dirty="0">
                <a:solidFill>
                  <a:srgbClr val="FFFFFF"/>
                </a:solidFill>
              </a:rPr>
              <a:t>Automatic scale</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330291" y="1299955"/>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Built for </a:t>
            </a:r>
            <a:r>
              <a:rPr lang="en-US" sz="2400" dirty="0" err="1" smtClean="0">
                <a:gradFill>
                  <a:gsLst>
                    <a:gs pos="0">
                      <a:srgbClr val="FFFFFF"/>
                    </a:gs>
                    <a:gs pos="100000">
                      <a:srgbClr val="FFFFFF"/>
                    </a:gs>
                  </a:gsLst>
                  <a:lin ang="5400000" scaled="0"/>
                </a:gradFill>
                <a:latin typeface="Segoe UI Light"/>
                <a:ea typeface="Segoe UI" pitchFamily="34" charset="0"/>
                <a:cs typeface="Segoe UI" pitchFamily="34" charset="0"/>
              </a:rPr>
              <a:t>DevOps</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FFFFFF"/>
                </a:solidFill>
              </a:rPr>
              <a:t>Agility through Continuous </a:t>
            </a:r>
            <a:r>
              <a:rPr lang="en-US" sz="1000" dirty="0">
                <a:solidFill>
                  <a:srgbClr val="FFFFFF"/>
                </a:solidFill>
              </a:rPr>
              <a:t>D</a:t>
            </a:r>
            <a:r>
              <a:rPr lang="en-US" sz="1000" dirty="0" smtClean="0">
                <a:solidFill>
                  <a:srgbClr val="FFFFFF"/>
                </a:solidFill>
              </a:rPr>
              <a:t>eployment</a:t>
            </a: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7932" y="2128512"/>
            <a:ext cx="3415987" cy="3557897"/>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Hybrid </a:t>
            </a:r>
            <a:r>
              <a:rPr lang="en-US" sz="1400" dirty="0">
                <a:solidFill>
                  <a:srgbClr val="505050"/>
                </a:solidFill>
                <a:ea typeface="Calibri" panose="020F0502020204030204" pitchFamily="34" charset="0"/>
                <a:cs typeface="Calibri" panose="020F0502020204030204" pitchFamily="34" charset="0"/>
              </a:rPr>
              <a:t>Connections / VPN Support</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Scheduled </a:t>
            </a:r>
            <a:r>
              <a:rPr lang="en-US" sz="1400" dirty="0">
                <a:solidFill>
                  <a:srgbClr val="505050"/>
                </a:solidFill>
                <a:ea typeface="Calibri" panose="020F0502020204030204" pitchFamily="34" charset="0"/>
                <a:cs typeface="Calibri" panose="020F0502020204030204" pitchFamily="34" charset="0"/>
              </a:rPr>
              <a:t>Backup</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Azure Active Directory Integration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Site Resiliency, HA, and DR</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Web Jobs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Role Base Access Control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Audit / Compliance </a:t>
            </a:r>
          </a:p>
          <a:p>
            <a:pPr>
              <a:spcAft>
                <a:spcPts val="300"/>
              </a:spcAft>
              <a:defRPr/>
            </a:pPr>
            <a:r>
              <a:rPr lang="en-US" sz="1400" dirty="0">
                <a:solidFill>
                  <a:srgbClr val="505050"/>
                </a:solidFill>
                <a:ea typeface="Calibri" panose="020F0502020204030204" pitchFamily="34" charset="0"/>
                <a:cs typeface="Calibri" panose="020F0502020204030204" pitchFamily="34" charset="0"/>
              </a:rPr>
              <a:t>Enterprise </a:t>
            </a:r>
            <a:r>
              <a:rPr lang="en-US" sz="1400" dirty="0" smtClean="0">
                <a:solidFill>
                  <a:srgbClr val="505050"/>
                </a:solidFill>
                <a:ea typeface="Calibri" panose="020F0502020204030204" pitchFamily="34" charset="0"/>
                <a:cs typeface="Calibri" panose="020F0502020204030204" pitchFamily="34" charset="0"/>
              </a:rPr>
              <a:t>Migration</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Client Certs </a:t>
            </a:r>
          </a:p>
          <a:p>
            <a:pPr>
              <a:spcAft>
                <a:spcPts val="300"/>
              </a:spcAft>
              <a:defRPr/>
            </a:pPr>
            <a:r>
              <a:rPr lang="en-US" sz="1400" dirty="0" err="1" smtClean="0">
                <a:solidFill>
                  <a:srgbClr val="505050"/>
                </a:solidFill>
                <a:ea typeface="Calibri" panose="020F0502020204030204" pitchFamily="34" charset="0"/>
                <a:cs typeface="Calibri" panose="020F0502020204030204" pitchFamily="34" charset="0"/>
              </a:rPr>
              <a:t>Redis</a:t>
            </a:r>
            <a:r>
              <a:rPr lang="en-US" sz="1400" dirty="0" smtClean="0">
                <a:solidFill>
                  <a:srgbClr val="505050"/>
                </a:solidFill>
                <a:ea typeface="Calibri" panose="020F0502020204030204" pitchFamily="34" charset="0"/>
                <a:cs typeface="Calibri" panose="020F0502020204030204" pitchFamily="34" charset="0"/>
              </a:rPr>
              <a:t> </a:t>
            </a:r>
            <a:r>
              <a:rPr lang="en-US" sz="1400" dirty="0">
                <a:solidFill>
                  <a:srgbClr val="505050"/>
                </a:solidFill>
                <a:ea typeface="Calibri" panose="020F0502020204030204" pitchFamily="34" charset="0"/>
                <a:cs typeface="Calibri" panose="020F0502020204030204" pitchFamily="34" charset="0"/>
              </a:rPr>
              <a:t>Caching</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IP </a:t>
            </a:r>
            <a:r>
              <a:rPr lang="en-US" sz="1400" dirty="0">
                <a:solidFill>
                  <a:srgbClr val="505050"/>
                </a:solidFill>
                <a:ea typeface="Calibri" panose="020F0502020204030204" pitchFamily="34" charset="0"/>
                <a:cs typeface="Calibri" panose="020F0502020204030204" pitchFamily="34" charset="0"/>
              </a:rPr>
              <a:t>Restrictions/ SSL</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Web </a:t>
            </a:r>
            <a:r>
              <a:rPr lang="en-US" sz="1400" dirty="0">
                <a:solidFill>
                  <a:srgbClr val="505050"/>
                </a:solidFill>
                <a:ea typeface="Calibri" panose="020F0502020204030204" pitchFamily="34" charset="0"/>
                <a:cs typeface="Calibri" panose="020F0502020204030204" pitchFamily="34" charset="0"/>
              </a:rPr>
              <a:t>Sockets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SQL</a:t>
            </a:r>
            <a:r>
              <a:rPr lang="en-US" sz="1400" dirty="0">
                <a:solidFill>
                  <a:srgbClr val="505050"/>
                </a:solidFill>
                <a:ea typeface="Calibri" panose="020F0502020204030204" pitchFamily="34" charset="0"/>
                <a:cs typeface="Calibri" panose="020F0502020204030204" pitchFamily="34" charset="0"/>
              </a:rPr>
              <a:t>, MySQL, </a:t>
            </a:r>
            <a:r>
              <a:rPr lang="en-US" sz="1400" dirty="0" err="1">
                <a:solidFill>
                  <a:srgbClr val="505050"/>
                </a:solidFill>
                <a:ea typeface="Calibri" panose="020F0502020204030204" pitchFamily="34" charset="0"/>
                <a:cs typeface="Calibri" panose="020F0502020204030204" pitchFamily="34" charset="0"/>
              </a:rPr>
              <a:t>DocDB</a:t>
            </a:r>
            <a:r>
              <a:rPr lang="en-US" sz="1400" dirty="0">
                <a:solidFill>
                  <a:srgbClr val="505050"/>
                </a:solidFill>
                <a:ea typeface="Calibri" panose="020F0502020204030204" pitchFamily="34" charset="0"/>
                <a:cs typeface="Calibri" panose="020F0502020204030204" pitchFamily="34" charset="0"/>
              </a:rPr>
              <a:t>, &amp; </a:t>
            </a:r>
            <a:r>
              <a:rPr lang="en-US" sz="1400" dirty="0" smtClean="0">
                <a:solidFill>
                  <a:srgbClr val="505050"/>
                </a:solidFill>
                <a:ea typeface="Calibri" panose="020F0502020204030204" pitchFamily="34" charset="0"/>
                <a:cs typeface="Calibri" panose="020F0502020204030204" pitchFamily="34" charset="0"/>
              </a:rPr>
              <a:t>Mongo</a:t>
            </a:r>
            <a:endParaRPr lang="en-US" sz="1400" dirty="0">
              <a:solidFill>
                <a:srgbClr val="505050"/>
              </a:solidFill>
              <a:ea typeface="Calibri" panose="020F0502020204030204" pitchFamily="34" charset="0"/>
              <a:cs typeface="Calibri" panose="020F0502020204030204" pitchFamily="34" charset="0"/>
            </a:endParaRPr>
          </a:p>
        </p:txBody>
      </p:sp>
      <p:sp>
        <p:nvSpPr>
          <p:cNvPr id="12" name="TextBox 11"/>
          <p:cNvSpPr txBox="1"/>
          <p:nvPr/>
        </p:nvSpPr>
        <p:spPr>
          <a:xfrm>
            <a:off x="4001022" y="2131890"/>
            <a:ext cx="3317237" cy="3519425"/>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Automated Deployment</a:t>
            </a:r>
            <a:br>
              <a:rPr lang="en-US" sz="1400" dirty="0" smtClean="0">
                <a:solidFill>
                  <a:srgbClr val="505050"/>
                </a:solidFill>
                <a:ea typeface="Calibri" panose="020F0502020204030204" pitchFamily="34" charset="0"/>
                <a:cs typeface="Calibri" panose="020F0502020204030204" pitchFamily="34" charset="0"/>
              </a:rPr>
            </a:br>
            <a:r>
              <a:rPr lang="en-US" sz="1400" dirty="0" err="1" smtClean="0">
                <a:solidFill>
                  <a:srgbClr val="505050"/>
                </a:solidFill>
                <a:ea typeface="Calibri" panose="020F0502020204030204" pitchFamily="34" charset="0"/>
                <a:cs typeface="Calibri" panose="020F0502020204030204" pitchFamily="34" charset="0"/>
              </a:rPr>
              <a:t>AutoScale</a:t>
            </a:r>
            <a:endParaRPr lang="en-US" sz="1400" dirty="0" smtClean="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Built-in Load Balancing</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WW Datacenter Coverage</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End Point Monitoring &amp; Alerts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App Gallery</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DR </a:t>
            </a:r>
            <a:r>
              <a:rPr lang="en-US" sz="1400" dirty="0">
                <a:solidFill>
                  <a:srgbClr val="505050"/>
                </a:solidFill>
                <a:ea typeface="Calibri" panose="020F0502020204030204" pitchFamily="34" charset="0"/>
                <a:cs typeface="Calibri" panose="020F0502020204030204" pitchFamily="34" charset="0"/>
              </a:rPr>
              <a:t>Site Support</a:t>
            </a:r>
          </a:p>
          <a:p>
            <a:pPr>
              <a:spcAft>
                <a:spcPts val="300"/>
              </a:spcAft>
              <a:defRPr/>
            </a:pPr>
            <a:r>
              <a:rPr lang="en-US" sz="1400" dirty="0" err="1" smtClean="0">
                <a:solidFill>
                  <a:srgbClr val="505050"/>
                </a:solidFill>
                <a:ea typeface="Calibri" panose="020F0502020204030204" pitchFamily="34" charset="0"/>
                <a:cs typeface="Calibri" panose="020F0502020204030204" pitchFamily="34" charset="0"/>
              </a:rPr>
              <a:t>WildCard</a:t>
            </a:r>
            <a:r>
              <a:rPr lang="en-US" sz="1400" dirty="0" smtClean="0">
                <a:solidFill>
                  <a:srgbClr val="505050"/>
                </a:solidFill>
                <a:ea typeface="Calibri" panose="020F0502020204030204" pitchFamily="34" charset="0"/>
                <a:cs typeface="Calibri" panose="020F0502020204030204" pitchFamily="34" charset="0"/>
              </a:rPr>
              <a:t> </a:t>
            </a:r>
            <a:r>
              <a:rPr lang="en-US" sz="1400" dirty="0">
                <a:solidFill>
                  <a:srgbClr val="505050"/>
                </a:solidFill>
                <a:ea typeface="Calibri" panose="020F0502020204030204" pitchFamily="34" charset="0"/>
                <a:cs typeface="Calibri" panose="020F0502020204030204" pitchFamily="34" charset="0"/>
              </a:rPr>
              <a:t>Support</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Dedicated </a:t>
            </a:r>
            <a:r>
              <a:rPr lang="en-US" sz="1400" dirty="0">
                <a:solidFill>
                  <a:srgbClr val="505050"/>
                </a:solidFill>
                <a:ea typeface="Calibri" panose="020F0502020204030204" pitchFamily="34" charset="0"/>
                <a:cs typeface="Calibri" panose="020F0502020204030204" pitchFamily="34" charset="0"/>
              </a:rPr>
              <a:t>IP address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HTTP </a:t>
            </a:r>
            <a:r>
              <a:rPr lang="en-US" sz="1400" dirty="0">
                <a:solidFill>
                  <a:srgbClr val="505050"/>
                </a:solidFill>
                <a:ea typeface="Calibri" panose="020F0502020204030204" pitchFamily="34" charset="0"/>
                <a:cs typeface="Calibri" panose="020F0502020204030204" pitchFamily="34" charset="0"/>
              </a:rPr>
              <a:t>Compression </a:t>
            </a:r>
          </a:p>
          <a:p>
            <a:pPr>
              <a:spcAft>
                <a:spcPts val="300"/>
              </a:spcAft>
              <a:defRPr/>
            </a:pPr>
            <a:r>
              <a:rPr lang="en-US" sz="1400" dirty="0" err="1" smtClean="0">
                <a:solidFill>
                  <a:srgbClr val="505050"/>
                </a:solidFill>
                <a:ea typeface="Calibri" panose="020F0502020204030204" pitchFamily="34" charset="0"/>
                <a:cs typeface="Calibri" panose="020F0502020204030204" pitchFamily="34" charset="0"/>
              </a:rPr>
              <a:t>WebJobs</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Sticky </a:t>
            </a:r>
            <a:r>
              <a:rPr lang="en-US" sz="1400" dirty="0">
                <a:solidFill>
                  <a:srgbClr val="505050"/>
                </a:solidFill>
                <a:ea typeface="Calibri" panose="020F0502020204030204" pitchFamily="34" charset="0"/>
                <a:cs typeface="Calibri" panose="020F0502020204030204" pitchFamily="34" charset="0"/>
              </a:rPr>
              <a:t>Sessions </a:t>
            </a:r>
          </a:p>
          <a:p>
            <a:pPr>
              <a:spcAft>
                <a:spcPts val="300"/>
              </a:spcAft>
              <a:defRPr/>
            </a:pPr>
            <a:endParaRPr lang="en-US" sz="1400" dirty="0">
              <a:solidFill>
                <a:srgbClr val="505050"/>
              </a:solidFill>
              <a:ea typeface="Calibri" panose="020F0502020204030204" pitchFamily="34" charset="0"/>
              <a:cs typeface="Calibri" panose="020F0502020204030204" pitchFamily="34" charset="0"/>
            </a:endParaRPr>
          </a:p>
        </p:txBody>
      </p:sp>
      <p:sp>
        <p:nvSpPr>
          <p:cNvPr id="13" name="TextBox 12"/>
          <p:cNvSpPr txBox="1"/>
          <p:nvPr/>
        </p:nvSpPr>
        <p:spPr>
          <a:xfrm>
            <a:off x="7318260" y="2128512"/>
            <a:ext cx="3684005" cy="3811813"/>
          </a:xfrm>
          <a:prstGeom prst="rect">
            <a:avLst/>
          </a:prstGeom>
          <a:noFill/>
          <a:ln>
            <a:noFill/>
          </a:ln>
        </p:spPr>
        <p:txBody>
          <a:bodyPr wrap="square" lIns="182880" tIns="146304" rIns="182880" bIns="146304" rtlCol="0">
            <a:spAutoFit/>
          </a:bodyPr>
          <a:lstStyle/>
          <a:p>
            <a:pPr>
              <a:spcAft>
                <a:spcPts val="300"/>
              </a:spcAft>
              <a:defRPr/>
            </a:pPr>
            <a:r>
              <a:rPr lang="en-US" sz="1400" dirty="0">
                <a:solidFill>
                  <a:srgbClr val="505050"/>
                </a:solidFill>
                <a:ea typeface="Calibri" panose="020F0502020204030204" pitchFamily="34" charset="0"/>
                <a:cs typeface="Calibri" panose="020F0502020204030204" pitchFamily="34" charset="0"/>
              </a:rPr>
              <a:t>Remote </a:t>
            </a:r>
            <a:r>
              <a:rPr lang="en-US" sz="1400" dirty="0" smtClean="0">
                <a:solidFill>
                  <a:srgbClr val="505050"/>
                </a:solidFill>
                <a:ea typeface="Calibri" panose="020F0502020204030204" pitchFamily="34" charset="0"/>
                <a:cs typeface="Calibri" panose="020F0502020204030204" pitchFamily="34" charset="0"/>
              </a:rPr>
              <a:t>Debugging w/ Visual Studio </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a:solidFill>
                  <a:srgbClr val="505050"/>
                </a:solidFill>
                <a:ea typeface="Calibri" panose="020F0502020204030204" pitchFamily="34" charset="0"/>
                <a:cs typeface="Calibri" panose="020F0502020204030204" pitchFamily="34" charset="0"/>
              </a:rPr>
              <a:t>Site Staging Slots</a:t>
            </a:r>
          </a:p>
          <a:p>
            <a:pPr>
              <a:spcAft>
                <a:spcPts val="300"/>
              </a:spcAft>
              <a:defRPr/>
            </a:pPr>
            <a:r>
              <a:rPr lang="en-US" sz="1400" dirty="0">
                <a:solidFill>
                  <a:srgbClr val="505050"/>
                </a:solidFill>
                <a:ea typeface="Calibri" panose="020F0502020204030204" pitchFamily="34" charset="0"/>
                <a:cs typeface="Calibri" panose="020F0502020204030204" pitchFamily="34" charset="0"/>
              </a:rPr>
              <a:t>Testing in Production</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Continuous Integration/Deployment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Git, Visual Studio Online and GitHub</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App &amp; Site Diagnostics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OS &amp; Framework Patching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Site </a:t>
            </a:r>
            <a:r>
              <a:rPr lang="en-US" sz="1400" dirty="0">
                <a:solidFill>
                  <a:srgbClr val="505050"/>
                </a:solidFill>
                <a:ea typeface="Calibri" panose="020F0502020204030204" pitchFamily="34" charset="0"/>
                <a:cs typeface="Calibri" panose="020F0502020204030204" pitchFamily="34" charset="0"/>
              </a:rPr>
              <a:t>Extensions Gallery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NET</a:t>
            </a:r>
            <a:r>
              <a:rPr lang="en-US" sz="1400" dirty="0">
                <a:solidFill>
                  <a:srgbClr val="505050"/>
                </a:solidFill>
                <a:ea typeface="Calibri" panose="020F0502020204030204" pitchFamily="34" charset="0"/>
                <a:cs typeface="Calibri" panose="020F0502020204030204" pitchFamily="34" charset="0"/>
              </a:rPr>
              <a:t>, PHP, Python, Node, Java</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Framework </a:t>
            </a:r>
            <a:r>
              <a:rPr lang="en-US" sz="1400" dirty="0">
                <a:solidFill>
                  <a:srgbClr val="505050"/>
                </a:solidFill>
                <a:ea typeface="Calibri" panose="020F0502020204030204" pitchFamily="34" charset="0"/>
                <a:cs typeface="Calibri" panose="020F0502020204030204" pitchFamily="34" charset="0"/>
              </a:rPr>
              <a:t>Installer</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Browser-based </a:t>
            </a:r>
            <a:r>
              <a:rPr lang="en-US" sz="1400" dirty="0">
                <a:solidFill>
                  <a:srgbClr val="505050"/>
                </a:solidFill>
                <a:ea typeface="Calibri" panose="020F0502020204030204" pitchFamily="34" charset="0"/>
                <a:cs typeface="Calibri" panose="020F0502020204030204" pitchFamily="34" charset="0"/>
              </a:rPr>
              <a:t>editing</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Auto-Healing</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Logging </a:t>
            </a:r>
            <a:r>
              <a:rPr lang="en-US" sz="1400" dirty="0">
                <a:solidFill>
                  <a:srgbClr val="505050"/>
                </a:solidFill>
                <a:ea typeface="Calibri" panose="020F0502020204030204" pitchFamily="34" charset="0"/>
                <a:cs typeface="Calibri" panose="020F0502020204030204" pitchFamily="34" charset="0"/>
              </a:rPr>
              <a:t>and Auditing </a:t>
            </a:r>
          </a:p>
          <a:p>
            <a:pPr>
              <a:spcAft>
                <a:spcPts val="300"/>
              </a:spcAft>
              <a:defRPr/>
            </a:pPr>
            <a:endParaRPr lang="en-US" sz="1400" dirty="0">
              <a:solidFill>
                <a:srgbClr val="505050"/>
              </a:solidFill>
              <a:ea typeface="Calibri" panose="020F0502020204030204" pitchFamily="34" charset="0"/>
              <a:cs typeface="Calibri" panose="020F0502020204030204" pitchFamily="34" charset="0"/>
            </a:endParaRPr>
          </a:p>
        </p:txBody>
      </p:sp>
      <p:grpSp>
        <p:nvGrpSpPr>
          <p:cNvPr id="5" name="Group 4"/>
          <p:cNvGrpSpPr/>
          <p:nvPr/>
        </p:nvGrpSpPr>
        <p:grpSpPr>
          <a:xfrm>
            <a:off x="677772" y="1510272"/>
            <a:ext cx="6661492" cy="4478152"/>
            <a:chOff x="677772" y="1510272"/>
            <a:chExt cx="6661492" cy="2634747"/>
          </a:xfrm>
        </p:grpSpPr>
        <p:sp>
          <p:nvSpPr>
            <p:cNvPr id="4" name="Rectangle 3"/>
            <p:cNvSpPr/>
            <p:nvPr/>
          </p:nvSpPr>
          <p:spPr>
            <a:xfrm>
              <a:off x="677772" y="1510272"/>
              <a:ext cx="92249" cy="2634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3974425" y="1510272"/>
              <a:ext cx="92249" cy="26347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7247015" y="1510272"/>
              <a:ext cx="92249" cy="2634747"/>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TextBox 16"/>
          <p:cNvSpPr txBox="1"/>
          <p:nvPr/>
        </p:nvSpPr>
        <p:spPr>
          <a:xfrm>
            <a:off x="560798" y="6249850"/>
            <a:ext cx="5493299" cy="276999"/>
          </a:xfrm>
          <a:prstGeom prst="rect">
            <a:avLst/>
          </a:prstGeom>
          <a:noFill/>
        </p:spPr>
        <p:txBody>
          <a:bodyPr wrap="none" rtlCol="0">
            <a:spAutoFit/>
          </a:bodyPr>
          <a:lstStyle/>
          <a:p>
            <a:pPr>
              <a:defRPr/>
            </a:pPr>
            <a:r>
              <a:rPr lang="en-US" sz="1200" b="1" dirty="0" smtClean="0">
                <a:solidFill>
                  <a:srgbClr val="505050"/>
                </a:solidFill>
              </a:rPr>
              <a:t>Note: </a:t>
            </a:r>
            <a:r>
              <a:rPr lang="en-US" sz="1200" dirty="0" smtClean="0">
                <a:solidFill>
                  <a:srgbClr val="505050"/>
                </a:solidFill>
              </a:rPr>
              <a:t>Features to discuss today are in </a:t>
            </a:r>
            <a:r>
              <a:rPr lang="en-US" sz="1200" b="1" dirty="0" smtClean="0">
                <a:solidFill>
                  <a:srgbClr val="505050"/>
                </a:solidFill>
              </a:rPr>
              <a:t>BOLD.  </a:t>
            </a:r>
            <a:r>
              <a:rPr lang="en-US" sz="1200" dirty="0" smtClean="0">
                <a:solidFill>
                  <a:srgbClr val="505050"/>
                </a:solidFill>
              </a:rPr>
              <a:t>Items with a * are to be released</a:t>
            </a:r>
            <a:endParaRPr lang="en-US" sz="1200" dirty="0">
              <a:solidFill>
                <a:srgbClr val="505050"/>
              </a:solidFill>
            </a:endParaRPr>
          </a:p>
        </p:txBody>
      </p:sp>
    </p:spTree>
    <p:extLst>
      <p:ext uri="{BB962C8B-B14F-4D97-AF65-F5344CB8AC3E}">
        <p14:creationId xmlns:p14="http://schemas.microsoft.com/office/powerpoint/2010/main" val="3239224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837" y="1478704"/>
            <a:ext cx="3355163" cy="335516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605" y="1300799"/>
            <a:ext cx="2282288" cy="1855487"/>
          </a:xfrm>
          <a:prstGeom prst="rect">
            <a:avLst/>
          </a:prstGeom>
        </p:spPr>
      </p:pic>
      <p:sp>
        <p:nvSpPr>
          <p:cNvPr id="5" name="Title 3"/>
          <p:cNvSpPr>
            <a:spLocks noGrp="1"/>
          </p:cNvSpPr>
          <p:nvPr>
            <p:ph type="title"/>
          </p:nvPr>
        </p:nvSpPr>
        <p:spPr>
          <a:xfrm>
            <a:off x="2981386" y="1457391"/>
            <a:ext cx="11151917" cy="771151"/>
          </a:xfrm>
        </p:spPr>
        <p:txBody>
          <a:bodyPr/>
          <a:lstStyle/>
          <a:p>
            <a:r>
              <a:rPr lang="en-US" sz="11500" b="1" dirty="0" smtClean="0"/>
              <a:t>@</a:t>
            </a:r>
            <a:r>
              <a:rPr lang="en-US" sz="11500" b="1" dirty="0" err="1" smtClean="0"/>
              <a:t>abokov</a:t>
            </a:r>
            <a:endParaRPr lang="ru-RU" sz="11500" b="1" dirty="0"/>
          </a:p>
        </p:txBody>
      </p:sp>
      <p:sp>
        <p:nvSpPr>
          <p:cNvPr id="7" name="Title 3"/>
          <p:cNvSpPr txBox="1">
            <a:spLocks/>
          </p:cNvSpPr>
          <p:nvPr/>
        </p:nvSpPr>
        <p:spPr>
          <a:xfrm>
            <a:off x="407749" y="4533744"/>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u="sng" dirty="0" smtClean="0">
                <a:solidFill>
                  <a:schemeClr val="accent5">
                    <a:lumMod val="25000"/>
                  </a:schemeClr>
                </a:solidFill>
              </a:rPr>
              <a:t>twitter.com/</a:t>
            </a:r>
            <a:r>
              <a:rPr lang="en-US" sz="9600" b="1" u="sng" dirty="0" err="1" smtClean="0">
                <a:solidFill>
                  <a:schemeClr val="accent5">
                    <a:lumMod val="25000"/>
                  </a:schemeClr>
                </a:solidFill>
              </a:rPr>
              <a:t>abokov</a:t>
            </a:r>
            <a:endParaRPr lang="ru-RU" sz="9600" b="1" u="sng" dirty="0">
              <a:solidFill>
                <a:schemeClr val="accent5">
                  <a:lumMod val="25000"/>
                </a:schemeClr>
              </a:solidFill>
            </a:endParaRPr>
          </a:p>
        </p:txBody>
      </p:sp>
      <p:sp>
        <p:nvSpPr>
          <p:cNvPr id="8" name="Title 3"/>
          <p:cNvSpPr txBox="1">
            <a:spLocks/>
          </p:cNvSpPr>
          <p:nvPr/>
        </p:nvSpPr>
        <p:spPr>
          <a:xfrm>
            <a:off x="381001" y="280419"/>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smtClean="0"/>
              <a:t>Эта презентация уже выложена здесь</a:t>
            </a:r>
            <a:r>
              <a:rPr lang="en-US" dirty="0" smtClean="0"/>
              <a:t>:</a:t>
            </a:r>
            <a:endParaRPr lang="ru-RU" dirty="0"/>
          </a:p>
        </p:txBody>
      </p:sp>
    </p:spTree>
    <p:extLst>
      <p:ext uri="{BB962C8B-B14F-4D97-AF65-F5344CB8AC3E}">
        <p14:creationId xmlns:p14="http://schemas.microsoft.com/office/powerpoint/2010/main" val="522162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749788" y="131068"/>
            <a:ext cx="10297800" cy="1260000"/>
          </a:xfrm>
        </p:spPr>
        <p:txBody>
          <a:bodyPr>
            <a:normAutofit/>
          </a:bodyPr>
          <a:lstStyle/>
          <a:p>
            <a:r>
              <a:rPr lang="en-US" dirty="0" smtClean="0"/>
              <a:t>Traffic Manager –</a:t>
            </a:r>
            <a:br>
              <a:rPr lang="en-US" dirty="0" smtClean="0"/>
            </a:br>
            <a:r>
              <a:rPr lang="en-US" dirty="0" smtClean="0"/>
              <a:t> how it works ?</a:t>
            </a:r>
            <a:endParaRPr lang="ru-RU"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054" y="77488"/>
            <a:ext cx="6070534" cy="6780512"/>
          </a:xfrm>
          <a:prstGeom prst="rect">
            <a:avLst/>
          </a:prstGeom>
        </p:spPr>
      </p:pic>
    </p:spTree>
    <p:extLst>
      <p:ext uri="{BB962C8B-B14F-4D97-AF65-F5344CB8AC3E}">
        <p14:creationId xmlns:p14="http://schemas.microsoft.com/office/powerpoint/2010/main" val="2880523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3"/>
          <p:cNvSpPr txBox="1">
            <a:spLocks/>
          </p:cNvSpPr>
          <p:nvPr/>
        </p:nvSpPr>
        <p:spPr>
          <a:xfrm>
            <a:off x="-1" y="66190"/>
            <a:ext cx="12089081" cy="1260000"/>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800" b="1" dirty="0" smtClean="0">
                <a:solidFill>
                  <a:srgbClr val="060F18"/>
                </a:solidFill>
              </a:rPr>
              <a:t>Use Azure to load </a:t>
            </a:r>
          </a:p>
          <a:p>
            <a:r>
              <a:rPr lang="en-US" sz="4800" b="1" dirty="0" smtClean="0">
                <a:solidFill>
                  <a:srgbClr val="060F18"/>
                </a:solidFill>
              </a:rPr>
              <a:t>Balancing  (round robin)</a:t>
            </a:r>
            <a:endParaRPr lang="ru-RU" sz="4800" b="1" dirty="0">
              <a:solidFill>
                <a:srgbClr val="060F18"/>
              </a:solidFill>
            </a:endParaRPr>
          </a:p>
        </p:txBody>
      </p:sp>
      <p:sp>
        <p:nvSpPr>
          <p:cNvPr id="25" name="Rectangle 24"/>
          <p:cNvSpPr/>
          <p:nvPr/>
        </p:nvSpPr>
        <p:spPr>
          <a:xfrm>
            <a:off x="345598" y="1638129"/>
            <a:ext cx="5341524"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www.cloudtechnologies.ru</a:t>
            </a:r>
            <a:endParaRPr lang="ru-RU" sz="2800" dirty="0">
              <a:solidFill>
                <a:srgbClr val="FFFFFF"/>
              </a:solidFill>
            </a:endParaRPr>
          </a:p>
        </p:txBody>
      </p:sp>
      <p:sp>
        <p:nvSpPr>
          <p:cNvPr id="26" name="Rectangle 25"/>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abokov.trafficmanager.net</a:t>
            </a:r>
          </a:p>
          <a:p>
            <a:pPr algn="ctr"/>
            <a:r>
              <a:rPr lang="en-US" dirty="0" smtClean="0">
                <a:solidFill>
                  <a:srgbClr val="FFFFFF"/>
                </a:solidFill>
              </a:rPr>
              <a:t>Mode: </a:t>
            </a:r>
            <a:r>
              <a:rPr lang="en-US" sz="2400" b="1" dirty="0" err="1" smtClean="0">
                <a:solidFill>
                  <a:srgbClr val="FFFFFF"/>
                </a:solidFill>
              </a:rPr>
              <a:t>roundrobin</a:t>
            </a:r>
            <a:endParaRPr lang="ru-RU" sz="2400" b="1" dirty="0">
              <a:solidFill>
                <a:srgbClr val="FFFFFF"/>
              </a:solidFill>
            </a:endParaRPr>
          </a:p>
        </p:txBody>
      </p:sp>
      <p:sp>
        <p:nvSpPr>
          <p:cNvPr id="27" name="Rectangle 26"/>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VM ( abokov.cloudapp.net )</a:t>
            </a:r>
            <a:endParaRPr lang="ru-RU" dirty="0">
              <a:solidFill>
                <a:srgbClr val="FFFFFF"/>
              </a:solidFill>
            </a:endParaRPr>
          </a:p>
        </p:txBody>
      </p:sp>
      <p:sp>
        <p:nvSpPr>
          <p:cNvPr id="28" name="Rectangle 27"/>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rgbClr val="FFFFFF"/>
                </a:solidFill>
              </a:rPr>
              <a:t>a</a:t>
            </a:r>
            <a:r>
              <a:rPr lang="en-US" dirty="0" smtClean="0">
                <a:solidFill>
                  <a:srgbClr val="FFFFFF"/>
                </a:solidFill>
              </a:rPr>
              <a:t>bokov-site.azurewebsites.net</a:t>
            </a:r>
          </a:p>
          <a:p>
            <a:pPr algn="ctr"/>
            <a:r>
              <a:rPr lang="en-US" dirty="0" smtClean="0">
                <a:solidFill>
                  <a:srgbClr val="FFFFFF"/>
                </a:solidFill>
              </a:rPr>
              <a:t>( backup replica )</a:t>
            </a:r>
          </a:p>
        </p:txBody>
      </p:sp>
      <p:sp>
        <p:nvSpPr>
          <p:cNvPr id="30" name="Up Arrow 29"/>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31" name="Up Arrow 30"/>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71" y="314707"/>
            <a:ext cx="3173582" cy="3051521"/>
          </a:xfrm>
          <a:prstGeom prst="rect">
            <a:avLst/>
          </a:prstGeom>
        </p:spPr>
      </p:pic>
      <p:sp>
        <p:nvSpPr>
          <p:cNvPr id="34" name="Up Arrow 33"/>
          <p:cNvSpPr/>
          <p:nvPr/>
        </p:nvSpPr>
        <p:spPr>
          <a:xfrm rot="6662814">
            <a:off x="6070550" y="4547590"/>
            <a:ext cx="826527" cy="2491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Tree>
    <p:extLst>
      <p:ext uri="{BB962C8B-B14F-4D97-AF65-F5344CB8AC3E}">
        <p14:creationId xmlns:p14="http://schemas.microsoft.com/office/powerpoint/2010/main" val="1080609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 y="66190"/>
            <a:ext cx="12089081" cy="1260000"/>
          </a:xfrm>
        </p:spPr>
        <p:txBody>
          <a:bodyPr>
            <a:noAutofit/>
          </a:bodyPr>
          <a:lstStyle/>
          <a:p>
            <a:r>
              <a:rPr lang="en-US" sz="4800" b="1" dirty="0" smtClean="0"/>
              <a:t>Use Azure as disaster </a:t>
            </a:r>
            <a:br>
              <a:rPr lang="en-US" sz="4800" b="1" dirty="0" smtClean="0"/>
            </a:br>
            <a:r>
              <a:rPr lang="en-US" sz="4800" b="1" dirty="0" smtClean="0"/>
              <a:t>recovery for your site</a:t>
            </a:r>
            <a:endParaRPr lang="ru-RU" sz="4800" b="1" dirty="0"/>
          </a:p>
        </p:txBody>
      </p:sp>
      <p:sp>
        <p:nvSpPr>
          <p:cNvPr id="6" name="Rectangle 5"/>
          <p:cNvSpPr/>
          <p:nvPr/>
        </p:nvSpPr>
        <p:spPr>
          <a:xfrm>
            <a:off x="345598" y="1638129"/>
            <a:ext cx="4839719"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www.cloudtechnologies.ru</a:t>
            </a:r>
            <a:endParaRPr lang="ru-RU" sz="2800" dirty="0">
              <a:solidFill>
                <a:srgbClr val="FFFFFF"/>
              </a:solidFill>
            </a:endParaRPr>
          </a:p>
        </p:txBody>
      </p:sp>
      <p:sp>
        <p:nvSpPr>
          <p:cNvPr id="11" name="Rectangle 10"/>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abokov.trafficmanager.net</a:t>
            </a:r>
            <a:endParaRPr lang="en-US" dirty="0">
              <a:solidFill>
                <a:srgbClr val="FFFFFF"/>
              </a:solidFill>
            </a:endParaRPr>
          </a:p>
          <a:p>
            <a:pPr algn="ctr"/>
            <a:r>
              <a:rPr lang="en-US" dirty="0" smtClean="0">
                <a:solidFill>
                  <a:srgbClr val="FFFFFF"/>
                </a:solidFill>
              </a:rPr>
              <a:t>Mode: </a:t>
            </a:r>
            <a:r>
              <a:rPr lang="en-US" sz="2400" b="1" dirty="0" smtClean="0">
                <a:solidFill>
                  <a:srgbClr val="FFFFFF"/>
                </a:solidFill>
              </a:rPr>
              <a:t>Failover</a:t>
            </a:r>
            <a:endParaRPr lang="ru-RU" sz="2400" b="1" dirty="0">
              <a:solidFill>
                <a:srgbClr val="FFFFFF"/>
              </a:solidFill>
            </a:endParaRPr>
          </a:p>
        </p:txBody>
      </p:sp>
      <p:sp>
        <p:nvSpPr>
          <p:cNvPr id="12" name="Rectangle 11"/>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Linux VM ( abokov.cloudapp.net )</a:t>
            </a:r>
            <a:endParaRPr lang="ru-RU" dirty="0">
              <a:solidFill>
                <a:srgbClr val="FFFFFF"/>
              </a:solidFill>
            </a:endParaRPr>
          </a:p>
        </p:txBody>
      </p:sp>
      <p:sp>
        <p:nvSpPr>
          <p:cNvPr id="20" name="Rectangle 19"/>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Backup web-site</a:t>
            </a:r>
          </a:p>
          <a:p>
            <a:pPr algn="ctr"/>
            <a:r>
              <a:rPr lang="en-US" dirty="0" smtClean="0">
                <a:solidFill>
                  <a:srgbClr val="FFFFFF"/>
                </a:solidFill>
              </a:rPr>
              <a:t>abokov-site.azurewebsites.net</a:t>
            </a:r>
          </a:p>
        </p:txBody>
      </p:sp>
      <p:sp>
        <p:nvSpPr>
          <p:cNvPr id="2" name="Up Arrow 1"/>
          <p:cNvSpPr/>
          <p:nvPr/>
        </p:nvSpPr>
        <p:spPr>
          <a:xfrm rot="6380392">
            <a:off x="6059447" y="4521093"/>
            <a:ext cx="826527" cy="2660714"/>
          </a:xfrm>
          <a:prstGeom prst="upArrow">
            <a:avLst/>
          </a:prstGeom>
          <a:pattFill prst="dotGrid">
            <a:fgClr>
              <a:schemeClr val="accent1"/>
            </a:fgClr>
            <a:bgClr>
              <a:schemeClr val="bg1"/>
            </a:bgClr>
          </a:pattFill>
          <a:ln w="25400">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3" name="Up Arrow 12"/>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5" name="Up Arrow 14"/>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570" y="91230"/>
            <a:ext cx="5323298" cy="3210110"/>
          </a:xfrm>
          <a:prstGeom prst="rect">
            <a:avLst/>
          </a:prstGeom>
        </p:spPr>
      </p:pic>
    </p:spTree>
    <p:extLst>
      <p:ext uri="{BB962C8B-B14F-4D97-AF65-F5344CB8AC3E}">
        <p14:creationId xmlns:p14="http://schemas.microsoft.com/office/powerpoint/2010/main" val="3606828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9379" y="130428"/>
            <a:ext cx="12242998" cy="899409"/>
          </a:xfrm>
        </p:spPr>
        <p:txBody>
          <a:bodyPr/>
          <a:lstStyle/>
          <a:p>
            <a:r>
              <a:rPr lang="ru-RU" sz="4000" dirty="0"/>
              <a:t>Подробнее о способах приобретения </a:t>
            </a:r>
            <a:r>
              <a:rPr lang="en-US" sz="4000" dirty="0"/>
              <a:t>Microsoft Azure</a:t>
            </a:r>
            <a:endParaRPr lang="fr-CA" sz="4000" dirty="0"/>
          </a:p>
        </p:txBody>
      </p:sp>
      <p:sp>
        <p:nvSpPr>
          <p:cNvPr id="6" name="TextBox 5"/>
          <p:cNvSpPr txBox="1"/>
          <p:nvPr/>
        </p:nvSpPr>
        <p:spPr>
          <a:xfrm>
            <a:off x="467624" y="1486963"/>
            <a:ext cx="3424485" cy="4667533"/>
          </a:xfrm>
          <a:prstGeom prst="rect">
            <a:avLst/>
          </a:prstGeom>
          <a:solidFill>
            <a:schemeClr val="tx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fr-CA" sz="1961" dirty="0">
                <a:ln>
                  <a:noFill/>
                </a:ln>
              </a:rPr>
              <a:t>Оплата по </a:t>
            </a:r>
            <a:r>
              <a:rPr lang="fr-CA" sz="1961" dirty="0" err="1">
                <a:ln>
                  <a:noFill/>
                </a:ln>
              </a:rPr>
              <a:t>мере</a:t>
            </a:r>
            <a:r>
              <a:rPr lang="fr-CA" sz="1961" dirty="0">
                <a:ln>
                  <a:noFill/>
                </a:ln>
              </a:rPr>
              <a:t> использования</a:t>
            </a:r>
            <a:r>
              <a:rPr lang="ru-RU" sz="1961" dirty="0">
                <a:ln>
                  <a:noFill/>
                </a:ln>
              </a:rPr>
              <a:t> от 1 месяца</a:t>
            </a:r>
            <a:endParaRPr lang="en-US" sz="1961" dirty="0">
              <a:ln>
                <a:noFill/>
              </a:ln>
            </a:endParaRPr>
          </a:p>
        </p:txBody>
      </p:sp>
      <p:sp>
        <p:nvSpPr>
          <p:cNvPr id="11" name="TextBox 10"/>
          <p:cNvSpPr txBox="1"/>
          <p:nvPr/>
        </p:nvSpPr>
        <p:spPr>
          <a:xfrm>
            <a:off x="8440164" y="1470785"/>
            <a:ext cx="3295136" cy="2895689"/>
          </a:xfrm>
          <a:prstGeom prst="rect">
            <a:avLst/>
          </a:prstGeom>
          <a:solidFill>
            <a:schemeClr val="accent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defTabSz="914192"/>
            <a:r>
              <a:rPr lang="ru-RU" sz="1961" dirty="0">
                <a:ln>
                  <a:noFill/>
                </a:ln>
              </a:rPr>
              <a:t>Контракты от 3-х лет</a:t>
            </a:r>
          </a:p>
          <a:p>
            <a:pPr marL="52902" defTabSz="914192"/>
            <a:r>
              <a:rPr lang="en-US" sz="1568" b="1" dirty="0"/>
              <a:t>Enterprise Agreement </a:t>
            </a:r>
            <a:r>
              <a:rPr lang="ru-RU" sz="1568" b="1" dirty="0"/>
              <a:t>и </a:t>
            </a:r>
            <a:r>
              <a:rPr lang="en-US" sz="1568" b="1" dirty="0"/>
              <a:t>Enterprise Agreement</a:t>
            </a:r>
            <a:r>
              <a:rPr lang="ru-RU" sz="1568" b="1" dirty="0"/>
              <a:t>(</a:t>
            </a:r>
            <a:r>
              <a:rPr lang="en-US" sz="1568" b="1" dirty="0"/>
              <a:t>SCE</a:t>
            </a:r>
            <a:r>
              <a:rPr lang="ru-RU" sz="1568" b="1" dirty="0"/>
              <a:t>)</a:t>
            </a:r>
            <a:endParaRPr lang="ru-RU" sz="1568" dirty="0">
              <a:ln>
                <a:noFill/>
              </a:ln>
            </a:endParaRPr>
          </a:p>
          <a:p>
            <a:pPr marL="52902" defTabSz="914192"/>
            <a:endParaRPr lang="en-US" sz="1961" dirty="0">
              <a:ln>
                <a:noFill/>
              </a:ln>
            </a:endParaRPr>
          </a:p>
        </p:txBody>
      </p:sp>
      <p:sp>
        <p:nvSpPr>
          <p:cNvPr id="15" name="Right Brace 14"/>
          <p:cNvSpPr/>
          <p:nvPr/>
        </p:nvSpPr>
        <p:spPr>
          <a:xfrm rot="16200000">
            <a:off x="2156048" y="-213796"/>
            <a:ext cx="119518" cy="3441487"/>
          </a:xfrm>
          <a:prstGeom prst="rightBrace">
            <a:avLst/>
          </a:prstGeom>
          <a:noFill/>
          <a:ln w="952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6" name="TextBox 15"/>
          <p:cNvSpPr txBox="1"/>
          <p:nvPr/>
        </p:nvSpPr>
        <p:spPr>
          <a:xfrm>
            <a:off x="867" y="917383"/>
            <a:ext cx="4545461" cy="543226"/>
          </a:xfrm>
          <a:prstGeom prst="rect">
            <a:avLst/>
          </a:prstGeom>
          <a:noFill/>
        </p:spPr>
        <p:txBody>
          <a:bodyPr wrap="square" lIns="0" tIns="0" rIns="0" bIns="0" rtlCol="0">
            <a:spAutoFit/>
          </a:bodyPr>
          <a:lstStyle/>
          <a:p>
            <a:pPr algn="ctr" defTabSz="914192"/>
            <a:r>
              <a:rPr lang="fr-CA" sz="1765" dirty="0" smtClean="0">
                <a:solidFill>
                  <a:srgbClr val="505050"/>
                </a:solidFill>
                <a:latin typeface="Segoe UI Semibold" panose="020B0702040204020203" pitchFamily="34" charset="0"/>
                <a:cs typeface="Segoe UI Semibold" panose="020B0702040204020203" pitchFamily="34" charset="0"/>
              </a:rPr>
              <a:t> </a:t>
            </a:r>
            <a:endParaRPr lang="fr-CA" sz="1765" dirty="0">
              <a:solidFill>
                <a:srgbClr val="505050"/>
              </a:solidFill>
              <a:latin typeface="Segoe UI Semibold" panose="020B0702040204020203" pitchFamily="34" charset="0"/>
              <a:cs typeface="Segoe UI Semibold" panose="020B0702040204020203" pitchFamily="34" charset="0"/>
            </a:endParaRPr>
          </a:p>
          <a:p>
            <a:pPr algn="ctr" defTabSz="914192"/>
            <a:r>
              <a:rPr lang="ru-RU" sz="1765" dirty="0" smtClean="0">
                <a:solidFill>
                  <a:srgbClr val="505050"/>
                </a:solidFill>
                <a:latin typeface="Segoe UI Semibold" panose="020B0702040204020203" pitchFamily="34" charset="0"/>
                <a:cs typeface="Segoe UI Semibold" panose="020B0702040204020203" pitchFamily="34" charset="0"/>
              </a:rPr>
              <a:t>На </a:t>
            </a:r>
            <a:r>
              <a:rPr lang="fr-CA" sz="1765" dirty="0" smtClean="0">
                <a:solidFill>
                  <a:srgbClr val="505050"/>
                </a:solidFill>
                <a:latin typeface="Segoe UI Semibold" panose="020B0702040204020203" pitchFamily="34" charset="0"/>
                <a:cs typeface="Segoe UI Semibold" panose="020B0702040204020203" pitchFamily="34" charset="0"/>
              </a:rPr>
              <a:t>azure.com</a:t>
            </a:r>
            <a:endParaRPr lang="fr-CA" sz="1765" dirty="0">
              <a:solidFill>
                <a:srgbClr val="505050"/>
              </a:solidFill>
              <a:latin typeface="Segoe UI Semibold" panose="020B0702040204020203" pitchFamily="34" charset="0"/>
              <a:cs typeface="Segoe UI Semibold" panose="020B0702040204020203" pitchFamily="34" charset="0"/>
            </a:endParaRPr>
          </a:p>
        </p:txBody>
      </p:sp>
      <p:sp>
        <p:nvSpPr>
          <p:cNvPr id="17" name="Right Brace 16"/>
          <p:cNvSpPr/>
          <p:nvPr/>
        </p:nvSpPr>
        <p:spPr>
          <a:xfrm rot="16200000">
            <a:off x="10009172" y="-154044"/>
            <a:ext cx="161162" cy="3291095"/>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8" name="TextBox 17"/>
          <p:cNvSpPr txBox="1"/>
          <p:nvPr/>
        </p:nvSpPr>
        <p:spPr>
          <a:xfrm>
            <a:off x="8082370" y="924734"/>
            <a:ext cx="4014763" cy="543226"/>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Корпоративное соглашение</a:t>
            </a:r>
          </a:p>
          <a:p>
            <a:pPr algn="ctr" defTabSz="914192"/>
            <a:r>
              <a:rPr lang="fr-CA" sz="1765" dirty="0">
                <a:solidFill>
                  <a:srgbClr val="505050"/>
                </a:solidFill>
                <a:latin typeface="Segoe UI Semibold" panose="020B0702040204020203" pitchFamily="34" charset="0"/>
                <a:cs typeface="Segoe UI Semibold" panose="020B0702040204020203" pitchFamily="34" charset="0"/>
              </a:rPr>
              <a:t>EA</a:t>
            </a:r>
          </a:p>
        </p:txBody>
      </p:sp>
      <p:sp>
        <p:nvSpPr>
          <p:cNvPr id="19" name="TextBox 18"/>
          <p:cNvSpPr txBox="1"/>
          <p:nvPr/>
        </p:nvSpPr>
        <p:spPr>
          <a:xfrm>
            <a:off x="4339733" y="1486963"/>
            <a:ext cx="3642791" cy="3299486"/>
          </a:xfrm>
          <a:prstGeom prst="rect">
            <a:avLst/>
          </a:prstGeom>
          <a:solidFill>
            <a:schemeClr val="accent1"/>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ru-RU" sz="1961" b="1" dirty="0"/>
              <a:t>Приобретение </a:t>
            </a:r>
            <a:r>
              <a:rPr lang="ru-RU" sz="1961" b="1" dirty="0"/>
              <a:t>у наших партнеров по модели Open </a:t>
            </a:r>
            <a:r>
              <a:rPr lang="ru-RU" sz="1961" b="1" dirty="0"/>
              <a:t>Licensin</a:t>
            </a:r>
            <a:r>
              <a:rPr lang="en-US" sz="1961" b="1" dirty="0"/>
              <a:t>g </a:t>
            </a:r>
            <a:r>
              <a:rPr lang="fr-CA" sz="1961" dirty="0">
                <a:ln>
                  <a:noFill/>
                </a:ln>
              </a:rPr>
              <a:t>12 </a:t>
            </a:r>
            <a:r>
              <a:rPr lang="fr-CA" sz="1961" dirty="0">
                <a:ln>
                  <a:noFill/>
                </a:ln>
              </a:rPr>
              <a:t>месяцев</a:t>
            </a:r>
            <a:endParaRPr lang="en-US" sz="1961" dirty="0">
              <a:ln>
                <a:noFill/>
              </a:ln>
            </a:endParaRPr>
          </a:p>
        </p:txBody>
      </p:sp>
      <p:sp>
        <p:nvSpPr>
          <p:cNvPr id="22" name="Right Brace 21"/>
          <p:cNvSpPr/>
          <p:nvPr/>
        </p:nvSpPr>
        <p:spPr>
          <a:xfrm rot="16200000">
            <a:off x="6044767" y="-293757"/>
            <a:ext cx="182318" cy="3591683"/>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23" name="TextBox 22"/>
          <p:cNvSpPr txBox="1"/>
          <p:nvPr/>
        </p:nvSpPr>
        <p:spPr>
          <a:xfrm>
            <a:off x="4070422" y="1066417"/>
            <a:ext cx="3912102" cy="271613"/>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Программы Open License</a:t>
            </a:r>
          </a:p>
        </p:txBody>
      </p:sp>
      <p:grpSp>
        <p:nvGrpSpPr>
          <p:cNvPr id="24" name="Group 23"/>
          <p:cNvGrpSpPr/>
          <p:nvPr/>
        </p:nvGrpSpPr>
        <p:grpSpPr>
          <a:xfrm>
            <a:off x="2572861" y="5346683"/>
            <a:ext cx="9632606" cy="1500853"/>
            <a:chOff x="4402138" y="4330700"/>
            <a:chExt cx="4757738" cy="835026"/>
          </a:xfrm>
        </p:grpSpPr>
        <p:sp>
          <p:nvSpPr>
            <p:cNvPr id="25"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6"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7"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grpSp>
      <p:sp>
        <p:nvSpPr>
          <p:cNvPr id="21" name="Isosceles Triangle 20"/>
          <p:cNvSpPr/>
          <p:nvPr/>
        </p:nvSpPr>
        <p:spPr bwMode="auto">
          <a:xfrm rot="10800000">
            <a:off x="2763485" y="2496138"/>
            <a:ext cx="230828" cy="230828"/>
          </a:xfrm>
          <a:prstGeom prst="triangle">
            <a:avLst>
              <a:gd name="adj" fmla="val 10000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29"/>
          <p:cNvSpPr/>
          <p:nvPr/>
        </p:nvSpPr>
        <p:spPr bwMode="auto">
          <a:xfrm rot="10800000">
            <a:off x="11363231" y="2496138"/>
            <a:ext cx="230828" cy="230828"/>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4294967295"/>
          </p:nvPr>
        </p:nvSpPr>
        <p:spPr>
          <a:xfrm>
            <a:off x="11379597" y="6154496"/>
            <a:ext cx="555517" cy="134445"/>
          </a:xfrm>
          <a:prstGeom prst="rect">
            <a:avLst/>
          </a:prstGeom>
        </p:spPr>
        <p:txBody>
          <a:bodyPr/>
          <a:lstStyle/>
          <a:p>
            <a:fld id="{27258FFF-F925-446B-8502-81C933981705}" type="slidenum">
              <a:rPr>
                <a:solidFill>
                  <a:srgbClr val="FFFFFF"/>
                </a:solidFill>
              </a:rPr>
              <a:pPr/>
              <a:t>33</a:t>
            </a:fld>
            <a:endParaRPr>
              <a:solidFill>
                <a:srgbClr val="FFFFFF"/>
              </a:solidFill>
            </a:endParaRPr>
          </a:p>
        </p:txBody>
      </p:sp>
      <p:sp>
        <p:nvSpPr>
          <p:cNvPr id="7" name="Rectangle 6"/>
          <p:cNvSpPr/>
          <p:nvPr/>
        </p:nvSpPr>
        <p:spPr bwMode="auto">
          <a:xfrm>
            <a:off x="463603" y="2467170"/>
            <a:ext cx="3428505" cy="41752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PAY-AS-YOU-GO или оплата по мере использования предполагает гибкие возможности без первоначальных затрат и отсутствие долговременных обязательств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оплаты может быть полезен для предприятий малого и среднего бизнеса, а также для индивидуальных разработчиков, для задач требующих небольшого количества ресурсов с возможностью расширения в будущем.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Для использования этого варианта оплаты необходимо наличие кредитной карты.</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Все детали вы можете узнать по </a:t>
            </a:r>
            <a:r>
              <a:rPr lang="en-US" b="1" u="sng" dirty="0" smtClean="0">
                <a:solidFill>
                  <a:srgbClr val="505050"/>
                </a:solidFill>
              </a:rPr>
              <a:t>aka.ms/</a:t>
            </a:r>
            <a:r>
              <a:rPr lang="en-US" b="1" u="sng" dirty="0" err="1" smtClean="0">
                <a:solidFill>
                  <a:srgbClr val="505050"/>
                </a:solidFill>
              </a:rPr>
              <a:t>msazurerupayg</a:t>
            </a:r>
            <a:endParaRPr lang="en-US" b="1" u="sng" dirty="0">
              <a:solidFill>
                <a:srgbClr val="505050"/>
              </a:solidFill>
            </a:endParaRPr>
          </a:p>
        </p:txBody>
      </p:sp>
      <p:sp>
        <p:nvSpPr>
          <p:cNvPr id="12" name="Rectangle 11"/>
          <p:cNvSpPr/>
          <p:nvPr/>
        </p:nvSpPr>
        <p:spPr bwMode="auto">
          <a:xfrm>
            <a:off x="8435024" y="2473769"/>
            <a:ext cx="3299238" cy="41686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Enterprise - Enterprise Agreement и Enterprise Agreement Subscription. Данный вариант приобретения предполагает предварительную оплату ресурсов Microsoft Azure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Размер скидки до 35%*</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Приобретение доступно у наших партнеров со статусом Large Account Reseller.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приобретения предназначен для компаний корпоративного сегмента, все подробности можно прочитать </a:t>
            </a:r>
            <a:r>
              <a:rPr lang="en-US" sz="1371" dirty="0">
                <a:solidFill>
                  <a:srgbClr val="505050"/>
                </a:solidFill>
              </a:rPr>
              <a:t>http://</a:t>
            </a:r>
            <a:r>
              <a:rPr lang="en-US" sz="1371" dirty="0">
                <a:solidFill>
                  <a:srgbClr val="505050"/>
                </a:solidFill>
              </a:rPr>
              <a:t>aka.ms/msazureruea</a:t>
            </a:r>
            <a:endParaRPr lang="en-US" sz="1371" dirty="0">
              <a:solidFill>
                <a:srgbClr val="505050"/>
              </a:solidFill>
            </a:endParaRPr>
          </a:p>
          <a:p>
            <a:pPr defTabSz="914049">
              <a:spcBef>
                <a:spcPts val="784"/>
              </a:spcBef>
            </a:pPr>
            <a:r>
              <a:rPr lang="ru-RU" sz="1371" dirty="0">
                <a:solidFill>
                  <a:srgbClr val="505050"/>
                </a:solidFill>
              </a:rPr>
              <a:t>или </a:t>
            </a:r>
            <a:r>
              <a:rPr lang="ru-RU" sz="1371" dirty="0">
                <a:solidFill>
                  <a:srgbClr val="505050"/>
                </a:solidFill>
              </a:rPr>
              <a:t>узнать у наших </a:t>
            </a:r>
            <a:r>
              <a:rPr lang="ru-RU" sz="1371" dirty="0">
                <a:solidFill>
                  <a:srgbClr val="505050"/>
                </a:solidFill>
              </a:rPr>
              <a:t>партнеров</a:t>
            </a:r>
            <a:endParaRPr lang="en-US" sz="1371" dirty="0">
              <a:solidFill>
                <a:srgbClr val="505050"/>
              </a:solidFill>
            </a:endParaRPr>
          </a:p>
          <a:p>
            <a:pPr defTabSz="914049">
              <a:spcBef>
                <a:spcPts val="784"/>
              </a:spcBef>
            </a:pPr>
            <a:r>
              <a:rPr lang="en-US" sz="1400" b="1" dirty="0" smtClean="0">
                <a:solidFill>
                  <a:srgbClr val="505050"/>
                </a:solidFill>
              </a:rPr>
              <a:t>pinpoint.microsoft.com/</a:t>
            </a:r>
            <a:r>
              <a:rPr lang="en-US" sz="1400" b="1" dirty="0" err="1" smtClean="0">
                <a:solidFill>
                  <a:srgbClr val="505050"/>
                </a:solidFill>
              </a:rPr>
              <a:t>ru-ru</a:t>
            </a:r>
            <a:endParaRPr lang="en-US" sz="1371" dirty="0">
              <a:solidFill>
                <a:srgbClr val="505050"/>
              </a:solidFill>
            </a:endParaRPr>
          </a:p>
        </p:txBody>
      </p:sp>
      <p:sp>
        <p:nvSpPr>
          <p:cNvPr id="20" name="Rectangle 19"/>
          <p:cNvSpPr/>
          <p:nvPr/>
        </p:nvSpPr>
        <p:spPr bwMode="auto">
          <a:xfrm>
            <a:off x="4328878" y="2467171"/>
            <a:ext cx="3653646" cy="4175245"/>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Приобретение у наших партнеров </a:t>
            </a:r>
          </a:p>
          <a:p>
            <a:pPr marL="168040" indent="-168040" defTabSz="914049">
              <a:spcBef>
                <a:spcPts val="784"/>
              </a:spcBef>
              <a:buFont typeface="Arial" panose="020B0604020202020204" pitchFamily="34" charset="0"/>
              <a:buChar char="•"/>
            </a:pPr>
            <a:r>
              <a:rPr lang="ru-RU" sz="1371" dirty="0">
                <a:solidFill>
                  <a:srgbClr val="505050"/>
                </a:solidFill>
              </a:rPr>
              <a:t>Возможность оплаты ресурсов Microsoft Azure от </a:t>
            </a:r>
            <a:r>
              <a:rPr lang="en-US" sz="1371" dirty="0">
                <a:solidFill>
                  <a:srgbClr val="505050"/>
                </a:solidFill>
              </a:rPr>
              <a:t>5000</a:t>
            </a:r>
            <a:r>
              <a:rPr lang="ru-RU" sz="1371" dirty="0">
                <a:solidFill>
                  <a:srgbClr val="505050"/>
                </a:solidFill>
              </a:rPr>
              <a:t> рублей на 12 месяцев с возможностью пополнения счета подписки в любой момент, все подробности </a:t>
            </a:r>
            <a:r>
              <a:rPr lang="en-US" sz="1600" b="1" u="sng" dirty="0" smtClean="0">
                <a:solidFill>
                  <a:srgbClr val="505050"/>
                </a:solidFill>
              </a:rPr>
              <a:t>aka.ms/</a:t>
            </a:r>
            <a:r>
              <a:rPr lang="en-US" sz="1600" b="1" u="sng" dirty="0" err="1" smtClean="0">
                <a:solidFill>
                  <a:srgbClr val="505050"/>
                </a:solidFill>
              </a:rPr>
              <a:t>msazureruopen</a:t>
            </a:r>
            <a:endParaRPr lang="ru-RU" sz="1600" b="1" u="sng"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Данный вариант оплаты может быть полезен для предприятий малого и среднего бизнеса, а также для индивидуальных разработчиков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Для использования данного варианта оплаты не требуется кредитная карта, все документы предоставляются в соответсвии с российским бухучетом</a:t>
            </a:r>
            <a:endParaRPr lang="en-US" sz="1371" dirty="0">
              <a:solidFill>
                <a:srgbClr val="505050"/>
              </a:solidFill>
            </a:endParaRPr>
          </a:p>
        </p:txBody>
      </p:sp>
    </p:spTree>
    <p:extLst>
      <p:ext uri="{BB962C8B-B14F-4D97-AF65-F5344CB8AC3E}">
        <p14:creationId xmlns:p14="http://schemas.microsoft.com/office/powerpoint/2010/main" val="13248263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78086"/>
            <a:ext cx="11913142" cy="1260000"/>
          </a:xfrm>
        </p:spPr>
        <p:txBody>
          <a:bodyPr>
            <a:normAutofit/>
          </a:bodyPr>
          <a:lstStyle/>
          <a:p>
            <a:r>
              <a:rPr lang="ru-RU" dirty="0" smtClean="0"/>
              <a:t>Бизнес поддержка для партнеров-разработчиков</a:t>
            </a:r>
            <a:endParaRPr lang="ru-RU" dirty="0"/>
          </a:p>
        </p:txBody>
      </p:sp>
      <p:sp>
        <p:nvSpPr>
          <p:cNvPr id="5" name="Объект 4"/>
          <p:cNvSpPr>
            <a:spLocks noGrp="1"/>
          </p:cNvSpPr>
          <p:nvPr>
            <p:ph idx="1"/>
          </p:nvPr>
        </p:nvSpPr>
        <p:spPr>
          <a:xfrm>
            <a:off x="74810" y="1450421"/>
            <a:ext cx="7101189" cy="5040000"/>
          </a:xfrm>
        </p:spPr>
        <p:txBody>
          <a:bodyPr>
            <a:noAutofit/>
          </a:bodyPr>
          <a:lstStyle/>
          <a:p>
            <a:pPr lvl="2">
              <a:lnSpc>
                <a:spcPct val="100000"/>
              </a:lnSpc>
            </a:pPr>
            <a:r>
              <a:rPr lang="ru-RU" sz="2800" b="1" dirty="0" smtClean="0"/>
              <a:t>Мы делаем </a:t>
            </a:r>
            <a:r>
              <a:rPr lang="en-US" sz="2800" b="1" dirty="0" smtClean="0"/>
              <a:t>co-marketing</a:t>
            </a:r>
            <a:endParaRPr lang="en-US" sz="2800" b="1" dirty="0" smtClean="0"/>
          </a:p>
          <a:p>
            <a:pPr lvl="2">
              <a:lnSpc>
                <a:spcPct val="100000"/>
              </a:lnSpc>
            </a:pPr>
            <a:r>
              <a:rPr lang="ru-RU" sz="2800" b="1" dirty="0" smtClean="0"/>
              <a:t>Прямой технический и бизнес контакт в </a:t>
            </a:r>
            <a:r>
              <a:rPr lang="en-US" sz="2800" b="1" dirty="0" smtClean="0"/>
              <a:t>Microsoft</a:t>
            </a:r>
          </a:p>
          <a:p>
            <a:pPr lvl="2">
              <a:lnSpc>
                <a:spcPct val="100000"/>
              </a:lnSpc>
            </a:pPr>
            <a:r>
              <a:rPr lang="ru-RU" sz="2800" b="1" dirty="0" smtClean="0"/>
              <a:t>Выгодные цены</a:t>
            </a:r>
          </a:p>
          <a:p>
            <a:pPr lvl="2">
              <a:lnSpc>
                <a:spcPct val="100000"/>
              </a:lnSpc>
            </a:pPr>
            <a:r>
              <a:rPr lang="ru-RU" sz="2800" b="1" dirty="0" smtClean="0"/>
              <a:t>Ранний доступ к бетам и превью</a:t>
            </a:r>
            <a:endParaRPr lang="en-US" sz="2800" b="1" dirty="0" smtClean="0"/>
          </a:p>
          <a:p>
            <a:pPr lvl="2">
              <a:lnSpc>
                <a:spcPct val="100000"/>
              </a:lnSpc>
            </a:pPr>
            <a:r>
              <a:rPr lang="ru-RU" sz="2800" b="1" dirty="0" smtClean="0"/>
              <a:t>Участие в наших событиях</a:t>
            </a:r>
            <a:endParaRPr lang="en-US" sz="2800" b="1" dirty="0" smtClean="0"/>
          </a:p>
          <a:p>
            <a:pPr lvl="2">
              <a:lnSpc>
                <a:spcPct val="100000"/>
              </a:lnSpc>
            </a:pPr>
            <a:r>
              <a:rPr lang="en-US" sz="2800" b="1" dirty="0" smtClean="0"/>
              <a:t>Go-To-Market </a:t>
            </a:r>
            <a:r>
              <a:rPr lang="ru-RU" sz="2800" b="1" dirty="0" smtClean="0"/>
              <a:t>на глобальном уровне практически в любом регионе мира</a:t>
            </a:r>
            <a:endParaRPr lang="en-US" sz="2800" b="1"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999" y="1989000"/>
            <a:ext cx="5097143" cy="2880000"/>
          </a:xfrm>
          <a:prstGeom prst="rect">
            <a:avLst/>
          </a:prstGeom>
        </p:spPr>
      </p:pic>
    </p:spTree>
    <p:extLst>
      <p:ext uri="{BB962C8B-B14F-4D97-AF65-F5344CB8AC3E}">
        <p14:creationId xmlns:p14="http://schemas.microsoft.com/office/powerpoint/2010/main" val="32715595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ru-RU" sz="6600" b="1" dirty="0" smtClean="0"/>
              <a:t>Бесплатные опции</a:t>
            </a:r>
            <a:endParaRPr lang="ru-RU" sz="6600" b="1" dirty="0"/>
          </a:p>
        </p:txBody>
      </p:sp>
      <p:sp>
        <p:nvSpPr>
          <p:cNvPr id="3" name="Объект 4"/>
          <p:cNvSpPr txBox="1">
            <a:spLocks/>
          </p:cNvSpPr>
          <p:nvPr/>
        </p:nvSpPr>
        <p:spPr>
          <a:xfrm>
            <a:off x="0" y="1089000"/>
            <a:ext cx="10872505"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smtClean="0"/>
              <a:t>30 </a:t>
            </a:r>
            <a:r>
              <a:rPr lang="ru-RU" sz="2400" smtClean="0"/>
              <a:t>дневный триал на </a:t>
            </a:r>
            <a:r>
              <a:rPr lang="en-US" sz="2400" smtClean="0"/>
              <a:t>windowsazure.com</a:t>
            </a:r>
            <a:endParaRPr lang="en-US" sz="2400" b="1" u="sng" smtClean="0">
              <a:solidFill>
                <a:schemeClr val="accent4"/>
              </a:solidFill>
            </a:endParaRPr>
          </a:p>
          <a:p>
            <a:pPr lvl="2"/>
            <a:r>
              <a:rPr lang="ru-RU" sz="2400" smtClean="0"/>
              <a:t>Триал</a:t>
            </a:r>
            <a:r>
              <a:rPr lang="en-US" sz="2400" smtClean="0"/>
              <a:t> </a:t>
            </a:r>
            <a:r>
              <a:rPr lang="ru-RU" sz="2400" smtClean="0"/>
              <a:t>для </a:t>
            </a:r>
            <a:r>
              <a:rPr lang="en-US" sz="2400" smtClean="0"/>
              <a:t>MSDN </a:t>
            </a:r>
            <a:r>
              <a:rPr lang="ru-RU" sz="2400" smtClean="0"/>
              <a:t>подписчиков </a:t>
            </a:r>
          </a:p>
          <a:p>
            <a:pPr lvl="2"/>
            <a:r>
              <a:rPr lang="ru-RU" sz="2400" smtClean="0"/>
              <a:t>Для стартапов - </a:t>
            </a:r>
            <a:r>
              <a:rPr lang="en-US" sz="2400" smtClean="0"/>
              <a:t>BizSpark </a:t>
            </a:r>
            <a:r>
              <a:rPr lang="ru-RU" sz="2400" smtClean="0"/>
              <a:t>на </a:t>
            </a:r>
            <a:r>
              <a:rPr lang="en-US" sz="2400" smtClean="0"/>
              <a:t>3 </a:t>
            </a:r>
            <a:r>
              <a:rPr lang="ru-RU" sz="2400" smtClean="0"/>
              <a:t>года – включает в себя 5 </a:t>
            </a:r>
            <a:r>
              <a:rPr lang="en-US" sz="2400" smtClean="0"/>
              <a:t>MSDN </a:t>
            </a:r>
            <a:r>
              <a:rPr lang="ru-RU" sz="2400" smtClean="0"/>
              <a:t>подписок!</a:t>
            </a:r>
          </a:p>
          <a:p>
            <a:pPr lvl="2"/>
            <a:r>
              <a:rPr lang="en-US" sz="2400" smtClean="0"/>
              <a:t>Windows Azure Offer $60K</a:t>
            </a:r>
            <a:r>
              <a:rPr lang="ru-RU" sz="2400" smtClean="0"/>
              <a:t> (</a:t>
            </a:r>
            <a:r>
              <a:rPr lang="en-US" sz="2400" smtClean="0"/>
              <a:t>BizSpark+) – </a:t>
            </a:r>
            <a:r>
              <a:rPr lang="ru-RU" sz="2400" smtClean="0"/>
              <a:t>облако на 1 год на </a:t>
            </a:r>
            <a:r>
              <a:rPr lang="en-US" sz="2400" smtClean="0"/>
              <a:t>$60 000 ( </a:t>
            </a:r>
            <a:r>
              <a:rPr lang="ru-RU" sz="2400" smtClean="0"/>
              <a:t>на конкурсной основе ) </a:t>
            </a:r>
          </a:p>
          <a:p>
            <a:pPr marL="87312" lvl="2" indent="0">
              <a:buFont typeface="Arial" panose="020B0604020202020204" pitchFamily="34" charset="0"/>
              <a:buNone/>
            </a:pPr>
            <a:endParaRPr lang="ru-RU" sz="2400" smtClean="0"/>
          </a:p>
          <a:p>
            <a:pPr marL="87312" lvl="2" indent="0">
              <a:buFont typeface="Arial" panose="020B0604020202020204" pitchFamily="34" charset="0"/>
              <a:buNone/>
            </a:pP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4158000"/>
            <a:ext cx="7560000" cy="2622857"/>
          </a:xfrm>
          <a:prstGeom prst="rect">
            <a:avLst/>
          </a:prstGeom>
        </p:spPr>
      </p:pic>
    </p:spTree>
    <p:extLst>
      <p:ext uri="{BB962C8B-B14F-4D97-AF65-F5344CB8AC3E}">
        <p14:creationId xmlns:p14="http://schemas.microsoft.com/office/powerpoint/2010/main" val="744564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txBox="1">
            <a:spLocks/>
          </p:cNvSpPr>
          <p:nvPr/>
        </p:nvSpPr>
        <p:spPr>
          <a:xfrm>
            <a:off x="1738303" y="1036002"/>
            <a:ext cx="8363938" cy="567848"/>
          </a:xfrm>
          <a:prstGeom prst="rect">
            <a:avLst/>
          </a:prstGeom>
        </p:spPr>
        <p:txBody>
          <a:bodyPr/>
          <a:lstStyle>
            <a:lvl1pPr algn="l" defTabSz="1096049" rtl="0" eaLnBrk="1" latinLnBrk="0" hangingPunct="1">
              <a:lnSpc>
                <a:spcPct val="90000"/>
              </a:lnSpc>
              <a:spcBef>
                <a:spcPct val="0"/>
              </a:spcBef>
              <a:buNone/>
              <a:defRPr lang="en-US" sz="6600" b="0" kern="1200" cap="none" spc="-12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ru-RU" sz="4125" dirty="0">
                <a:solidFill>
                  <a:srgbClr val="FFFFFF"/>
                </a:solidFill>
              </a:rPr>
              <a:t>Изучайте и присоединяйтесь!</a:t>
            </a:r>
          </a:p>
        </p:txBody>
      </p:sp>
      <p:sp>
        <p:nvSpPr>
          <p:cNvPr id="5" name="Объект 3"/>
          <p:cNvSpPr txBox="1">
            <a:spLocks/>
          </p:cNvSpPr>
          <p:nvPr/>
        </p:nvSpPr>
        <p:spPr>
          <a:xfrm>
            <a:off x="2311880" y="1935115"/>
            <a:ext cx="2994422" cy="3717941"/>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750" dirty="0" err="1">
                <a:solidFill>
                  <a:srgbClr val="FFFFFF"/>
                </a:solidFill>
                <a:latin typeface="Segoe UI Light" pitchFamily="34" charset="0"/>
              </a:rPr>
              <a:t>Центр</a:t>
            </a:r>
            <a:r>
              <a:rPr lang="en-US" sz="1750" dirty="0">
                <a:solidFill>
                  <a:srgbClr val="FFFFFF"/>
                </a:solidFill>
                <a:latin typeface="Segoe UI Light" pitchFamily="34" charset="0"/>
              </a:rPr>
              <a:t> </a:t>
            </a:r>
            <a:r>
              <a:rPr lang="en-US" sz="1750" dirty="0" err="1">
                <a:solidFill>
                  <a:srgbClr val="FFFFFF"/>
                </a:solidFill>
                <a:latin typeface="Segoe UI Light" pitchFamily="34" charset="0"/>
              </a:rPr>
              <a:t>разработки</a:t>
            </a:r>
            <a:r>
              <a:rPr lang="en-US" sz="1750" dirty="0">
                <a:solidFill>
                  <a:srgbClr val="FFFFFF"/>
                </a:solidFill>
                <a:latin typeface="Segoe UI Light" pitchFamily="34" charset="0"/>
              </a:rPr>
              <a:t> </a:t>
            </a:r>
            <a:endParaRPr lang="en-US" sz="1750" dirty="0" smtClean="0">
              <a:solidFill>
                <a:srgbClr val="FFFFFF"/>
              </a:solidFill>
              <a:latin typeface="Segoe UI Light" pitchFamily="34" charset="0"/>
            </a:endParaRPr>
          </a:p>
          <a:p>
            <a:pPr marL="0" indent="0">
              <a:buNone/>
            </a:pPr>
            <a:r>
              <a:rPr lang="en-US" sz="2800" b="1" u="sng" dirty="0" smtClean="0">
                <a:solidFill>
                  <a:srgbClr val="FFFFFF"/>
                </a:solidFill>
                <a:latin typeface="Segoe UI Light" pitchFamily="34" charset="0"/>
              </a:rPr>
              <a:t>azurehub.ru </a:t>
            </a:r>
            <a:endParaRPr lang="en-US" sz="2800" b="1" u="sng" dirty="0">
              <a:solidFill>
                <a:srgbClr val="FFFFFF"/>
              </a:solidFill>
              <a:latin typeface="Segoe UI Light" pitchFamily="34" charset="0"/>
            </a:endParaRPr>
          </a:p>
          <a:p>
            <a:pPr marL="0" indent="0">
              <a:buNone/>
            </a:pPr>
            <a:endParaRPr lang="ru-RU" sz="2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Портал </a:t>
            </a:r>
            <a:r>
              <a:rPr lang="en-US" sz="1750" dirty="0">
                <a:solidFill>
                  <a:srgbClr val="FFFFFF"/>
                </a:solidFill>
                <a:latin typeface="Segoe UI Light" pitchFamily="34" charset="0"/>
              </a:rPr>
              <a:t>Windows Azure </a:t>
            </a:r>
          </a:p>
          <a:p>
            <a:pPr marL="0" indent="0">
              <a:buNone/>
            </a:pPr>
            <a:r>
              <a:rPr lang="en-US" sz="2800" b="1" u="sng" dirty="0" smtClean="0">
                <a:solidFill>
                  <a:srgbClr val="FFFFFF"/>
                </a:solidFill>
                <a:latin typeface="Segoe UI Light" pitchFamily="34" charset="0"/>
              </a:rPr>
              <a:t>azure.com </a:t>
            </a:r>
            <a:endParaRPr lang="en-US" sz="2800" b="1" u="sng" dirty="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Контактный емейл для всех вопросов по</a:t>
            </a:r>
            <a:r>
              <a:rPr lang="en-US" sz="1750" dirty="0" smtClean="0">
                <a:solidFill>
                  <a:srgbClr val="FFFFFF"/>
                </a:solidFill>
                <a:latin typeface="Segoe UI Light" pitchFamily="34" charset="0"/>
              </a:rPr>
              <a:t> Windows Azure</a:t>
            </a:r>
          </a:p>
          <a:p>
            <a:pPr marL="0" indent="0">
              <a:buNone/>
            </a:pPr>
            <a:r>
              <a:rPr lang="en-US" sz="2000" b="1" u="sng" dirty="0" smtClean="0">
                <a:solidFill>
                  <a:srgbClr val="FFFFFF"/>
                </a:solidFill>
                <a:latin typeface="Segoe UI Light" pitchFamily="34" charset="0"/>
              </a:rPr>
              <a:t>AzureRus@microsoft.com</a:t>
            </a:r>
            <a:endParaRPr lang="ru-RU" sz="2000" b="1" u="sng" dirty="0" smtClean="0">
              <a:solidFill>
                <a:srgbClr val="FFFFFF"/>
              </a:solidFill>
              <a:latin typeface="Segoe UI Light" pitchFamily="34" charset="0"/>
            </a:endParaRPr>
          </a:p>
          <a:p>
            <a:pPr marL="0" indent="0">
              <a:buNone/>
            </a:pPr>
            <a:endParaRPr lang="en-US" sz="1750" dirty="0">
              <a:solidFill>
                <a:srgbClr val="FFFFFF"/>
              </a:solidFill>
            </a:endParaRPr>
          </a:p>
        </p:txBody>
      </p:sp>
      <p:sp>
        <p:nvSpPr>
          <p:cNvPr id="6" name="Объект 4"/>
          <p:cNvSpPr txBox="1">
            <a:spLocks/>
          </p:cNvSpPr>
          <p:nvPr/>
        </p:nvSpPr>
        <p:spPr>
          <a:xfrm>
            <a:off x="7123279" y="1935115"/>
            <a:ext cx="4800016" cy="3424784"/>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ru-RU" sz="1750" dirty="0" smtClean="0">
                <a:solidFill>
                  <a:srgbClr val="FFFFFF"/>
                </a:solidFill>
                <a:latin typeface="Segoe Light" pitchFamily="34" charset="0"/>
              </a:rPr>
              <a:t>Сообщество</a:t>
            </a:r>
            <a:r>
              <a:rPr lang="en-US" sz="1750" dirty="0" smtClean="0">
                <a:solidFill>
                  <a:srgbClr val="FFFFFF"/>
                </a:solidFill>
                <a:latin typeface="Segoe Light" pitchFamily="34" charset="0"/>
              </a:rPr>
              <a:t> </a:t>
            </a:r>
            <a:r>
              <a:rPr lang="ru-RU" sz="1750" dirty="0" smtClean="0">
                <a:solidFill>
                  <a:srgbClr val="FFFFFF"/>
                </a:solidFill>
                <a:latin typeface="Segoe Light" pitchFamily="34" charset="0"/>
              </a:rPr>
              <a:t>пользователей</a:t>
            </a:r>
            <a:endParaRPr lang="en-US" sz="1750" dirty="0">
              <a:solidFill>
                <a:srgbClr val="FFFFFF"/>
              </a:solidFill>
              <a:latin typeface="Segoe Light" pitchFamily="34" charset="0"/>
            </a:endParaRPr>
          </a:p>
          <a:p>
            <a:pPr marL="0" indent="0">
              <a:buNone/>
            </a:pPr>
            <a:r>
              <a:rPr lang="en-US" sz="2400" b="1" u="sng" dirty="0" smtClean="0">
                <a:solidFill>
                  <a:srgbClr val="FFFFFF"/>
                </a:solidFill>
                <a:latin typeface="Segoe Light" pitchFamily="34" charset="0"/>
              </a:rPr>
              <a:t>facebook.com/groups/</a:t>
            </a:r>
            <a:r>
              <a:rPr lang="en-US" sz="2400" b="1" u="sng" dirty="0" err="1" smtClean="0">
                <a:solidFill>
                  <a:srgbClr val="FFFFFF"/>
                </a:solidFill>
                <a:latin typeface="Segoe Light" pitchFamily="34" charset="0"/>
              </a:rPr>
              <a:t>azurerus</a:t>
            </a:r>
            <a:endParaRPr lang="en-US" sz="2400" b="1" u="sng" dirty="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r>
              <a:rPr lang="ru-RU" sz="1750" dirty="0" smtClean="0">
                <a:solidFill>
                  <a:srgbClr val="FFFFFF"/>
                </a:solidFill>
                <a:latin typeface="Segoe Light" pitchFamily="34" charset="0"/>
              </a:rPr>
              <a:t>Последние </a:t>
            </a:r>
            <a:r>
              <a:rPr lang="ru-RU" sz="1750" dirty="0">
                <a:solidFill>
                  <a:srgbClr val="FFFFFF"/>
                </a:solidFill>
                <a:latin typeface="Segoe Light" pitchFamily="34" charset="0"/>
              </a:rPr>
              <a:t>новости</a:t>
            </a:r>
          </a:p>
          <a:p>
            <a:pPr marL="0" indent="0">
              <a:buNone/>
            </a:pPr>
            <a:r>
              <a:rPr lang="en-US" sz="2400" b="1" u="sng" dirty="0" smtClean="0">
                <a:solidFill>
                  <a:srgbClr val="FFFFFF"/>
                </a:solidFill>
                <a:latin typeface="Segoe Light" pitchFamily="34" charset="0"/>
              </a:rPr>
              <a:t>@</a:t>
            </a:r>
            <a:r>
              <a:rPr lang="en-US" sz="2400" b="1" u="sng" dirty="0" err="1" smtClean="0">
                <a:solidFill>
                  <a:srgbClr val="FFFFFF"/>
                </a:solidFill>
                <a:latin typeface="Segoe Light" pitchFamily="34" charset="0"/>
              </a:rPr>
              <a:t>windowsazure_ru</a:t>
            </a:r>
            <a:endParaRPr lang="en-US" sz="2400" b="1" u="sng" dirty="0">
              <a:solidFill>
                <a:srgbClr val="FFFFFF"/>
              </a:solidFill>
              <a:latin typeface="Segoe Light" pitchFamily="34" charset="0"/>
            </a:endParaRPr>
          </a:p>
          <a:p>
            <a:pPr marL="0" indent="0">
              <a:buNone/>
            </a:pPr>
            <a:endParaRPr lang="en-US" sz="1750" b="1"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dirty="0">
              <a:solidFill>
                <a:srgbClr val="FFFFFF"/>
              </a:solidFill>
              <a:latin typeface="Segoe Light" pitchFamily="34" charset="0"/>
            </a:endParaRPr>
          </a:p>
        </p:txBody>
      </p:sp>
      <p:pic>
        <p:nvPicPr>
          <p:cNvPr id="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231" y="1806208"/>
            <a:ext cx="1106163" cy="109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p:blipFill>
        <p:spPr bwMode="auto">
          <a:xfrm>
            <a:off x="1047466" y="4492109"/>
            <a:ext cx="1009552" cy="94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p:cNvPicPr>
            <a:picLocks noChangeAspect="1"/>
          </p:cNvPicPr>
          <p:nvPr/>
        </p:nvPicPr>
        <p:blipFill rotWithShape="1">
          <a:blip r:embed="rId5" cstate="print">
            <a:extLst>
              <a:ext uri="{28A0092B-C50C-407E-A947-70E740481C1C}">
                <a14:useLocalDpi xmlns:a14="http://schemas.microsoft.com/office/drawing/2010/main" val="0"/>
              </a:ext>
            </a:extLst>
          </a:blip>
          <a:srcRect l="3708" t="18596" r="78588" b="11381"/>
          <a:stretch/>
        </p:blipFill>
        <p:spPr>
          <a:xfrm>
            <a:off x="927448" y="3107503"/>
            <a:ext cx="1271728" cy="1211578"/>
          </a:xfrm>
          <a:prstGeom prst="rect">
            <a:avLst/>
          </a:prstGeom>
        </p:spPr>
      </p:pic>
      <p:sp>
        <p:nvSpPr>
          <p:cNvPr id="2" name="Rectangle 1"/>
          <p:cNvSpPr/>
          <p:nvPr/>
        </p:nvSpPr>
        <p:spPr>
          <a:xfrm>
            <a:off x="8429146" y="0"/>
            <a:ext cx="6958141" cy="1015663"/>
          </a:xfrm>
          <a:prstGeom prst="rect">
            <a:avLst/>
          </a:prstGeom>
        </p:spPr>
        <p:txBody>
          <a:bodyPr wrap="square">
            <a:spAutoFit/>
          </a:bodyPr>
          <a:lstStyle/>
          <a:p>
            <a:r>
              <a:rPr lang="ru-RU" sz="6000" dirty="0">
                <a:solidFill>
                  <a:schemeClr val="bg1"/>
                </a:solidFill>
                <a:latin typeface="Segoe Light" pitchFamily="34" charset="0"/>
              </a:rPr>
              <a:t>Полезные  ресурсы</a:t>
            </a:r>
            <a:endParaRPr lang="en-US" sz="6000" dirty="0">
              <a:solidFill>
                <a:schemeClr val="bg1"/>
              </a:solidFill>
              <a:latin typeface="Segoe Light" pitchFamily="34" charset="0"/>
            </a:endParaRPr>
          </a:p>
        </p:txBody>
      </p:sp>
      <p:pic>
        <p:nvPicPr>
          <p:cNvPr id="22530" name="Picture 2" descr="http://www.apse.org/images/f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0586" y="1806211"/>
            <a:ext cx="1149239" cy="1148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w Twitte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5243" y="3259395"/>
            <a:ext cx="1223752" cy="84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663887"/>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73" y="1309255"/>
            <a:ext cx="11786258" cy="4125190"/>
          </a:xfrm>
          <a:prstGeom prst="rect">
            <a:avLst/>
          </a:prstGeom>
        </p:spPr>
      </p:pic>
      <p:sp>
        <p:nvSpPr>
          <p:cNvPr id="8" name="Title 1"/>
          <p:cNvSpPr txBox="1">
            <a:spLocks/>
          </p:cNvSpPr>
          <p:nvPr/>
        </p:nvSpPr>
        <p:spPr>
          <a:xfrm>
            <a:off x="1226127" y="221950"/>
            <a:ext cx="10676904" cy="858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5400" b="1" dirty="0" smtClean="0"/>
              <a:t>Зачем нам облачные технологии</a:t>
            </a:r>
            <a:r>
              <a:rPr lang="en-US" sz="5400" b="1" dirty="0" smtClean="0"/>
              <a:t>?</a:t>
            </a:r>
            <a:endParaRPr lang="ru-RU" sz="5400" b="1" dirty="0"/>
          </a:p>
        </p:txBody>
      </p:sp>
    </p:spTree>
    <p:extLst>
      <p:ext uri="{BB962C8B-B14F-4D97-AF65-F5344CB8AC3E}">
        <p14:creationId xmlns:p14="http://schemas.microsoft.com/office/powerpoint/2010/main" val="3341570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056715" y="64678"/>
            <a:ext cx="10296340" cy="1259821"/>
          </a:xfrm>
        </p:spPr>
        <p:txBody>
          <a:bodyPr>
            <a:normAutofit/>
          </a:bodyPr>
          <a:lstStyle/>
          <a:p>
            <a:r>
              <a:rPr lang="ru-RU" dirty="0" smtClean="0"/>
              <a:t>Традиционная </a:t>
            </a:r>
            <a:r>
              <a:rPr lang="en-US" dirty="0" smtClean="0"/>
              <a:t>IT </a:t>
            </a:r>
            <a:r>
              <a:rPr lang="ru-RU" dirty="0" smtClean="0"/>
              <a:t>инфраструктура</a:t>
            </a:r>
            <a:endParaRPr lang="ru-RU" dirty="0"/>
          </a:p>
        </p:txBody>
      </p:sp>
      <p:sp>
        <p:nvSpPr>
          <p:cNvPr id="5" name="Объект 4"/>
          <p:cNvSpPr>
            <a:spLocks noGrp="1"/>
          </p:cNvSpPr>
          <p:nvPr>
            <p:ph idx="1"/>
          </p:nvPr>
        </p:nvSpPr>
        <p:spPr>
          <a:xfrm>
            <a:off x="516791" y="1324499"/>
            <a:ext cx="9380784" cy="4834885"/>
          </a:xfrm>
        </p:spPr>
        <p:txBody>
          <a:bodyPr>
            <a:normAutofit/>
          </a:bodyPr>
          <a:lstStyle/>
          <a:p>
            <a:pPr marL="87296" lvl="2" indent="0">
              <a:buNone/>
            </a:pPr>
            <a:endParaRPr lang="ru-RU" dirty="0" smtClean="0"/>
          </a:p>
        </p:txBody>
      </p:sp>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078" y="1324498"/>
            <a:ext cx="10314422" cy="5157214"/>
          </a:xfrm>
          <a:prstGeom prst="rect">
            <a:avLst/>
          </a:prstGeom>
          <a:noFill/>
          <a:ln>
            <a:noFill/>
          </a:ln>
          <a:effectLst>
            <a:outerShdw dist="35921" dir="2700000" sx="1000" sy="1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836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056715" y="64678"/>
            <a:ext cx="10296340" cy="1259821"/>
          </a:xfrm>
        </p:spPr>
        <p:txBody>
          <a:bodyPr>
            <a:normAutofit/>
          </a:bodyPr>
          <a:lstStyle/>
          <a:p>
            <a:r>
              <a:rPr lang="en-US" dirty="0" smtClean="0"/>
              <a:t>IT </a:t>
            </a:r>
            <a:r>
              <a:rPr lang="ru-RU" dirty="0" smtClean="0"/>
              <a:t>инфраструктура в обалке</a:t>
            </a:r>
            <a:endParaRPr lang="ru-RU" dirty="0"/>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72" y="1324498"/>
            <a:ext cx="10757043" cy="505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224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98" y="2049509"/>
            <a:ext cx="10894702" cy="370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404996" y="377814"/>
            <a:ext cx="10676904" cy="858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5400" b="1" dirty="0" smtClean="0"/>
              <a:t>На самом деле вот </a:t>
            </a:r>
            <a:r>
              <a:rPr lang="en-US" sz="5400" b="1" dirty="0" smtClean="0"/>
              <a:t>:</a:t>
            </a:r>
            <a:endParaRPr lang="ru-RU" sz="5400" b="1" dirty="0"/>
          </a:p>
        </p:txBody>
      </p:sp>
    </p:spTree>
    <p:extLst>
      <p:ext uri="{BB962C8B-B14F-4D97-AF65-F5344CB8AC3E}">
        <p14:creationId xmlns:p14="http://schemas.microsoft.com/office/powerpoint/2010/main" val="1605051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5400" b="1" dirty="0" smtClean="0"/>
              <a:t>Тенденции разработки приложений</a:t>
            </a:r>
            <a:endParaRPr lang="en-US" sz="5400" b="1" dirty="0"/>
          </a:p>
        </p:txBody>
      </p:sp>
      <p:graphicFrame>
        <p:nvGraphicFramePr>
          <p:cNvPr id="4" name="Chart 3"/>
          <p:cNvGraphicFramePr>
            <a:graphicFrameLocks/>
          </p:cNvGraphicFramePr>
          <p:nvPr>
            <p:extLst>
              <p:ext uri="{D42A27DB-BD31-4B8C-83A1-F6EECF244321}">
                <p14:modId xmlns:p14="http://schemas.microsoft.com/office/powerpoint/2010/main" val="2004364093"/>
              </p:ext>
            </p:extLst>
          </p:nvPr>
        </p:nvGraphicFramePr>
        <p:xfrm>
          <a:off x="642748" y="1226493"/>
          <a:ext cx="11282331" cy="54991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70595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6" y="3532140"/>
            <a:ext cx="6901328" cy="332586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26" y="724057"/>
            <a:ext cx="3745230" cy="280892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569" y="3119555"/>
            <a:ext cx="4984594" cy="373844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5330" y="520410"/>
            <a:ext cx="5896670" cy="2803632"/>
          </a:xfrm>
          <a:prstGeom prst="rect">
            <a:avLst/>
          </a:prstGeom>
        </p:spPr>
      </p:pic>
      <p:sp>
        <p:nvSpPr>
          <p:cNvPr id="8" name="Title 1"/>
          <p:cNvSpPr>
            <a:spLocks noGrp="1"/>
          </p:cNvSpPr>
          <p:nvPr>
            <p:ph type="title"/>
          </p:nvPr>
        </p:nvSpPr>
        <p:spPr>
          <a:xfrm>
            <a:off x="52726" y="4897"/>
            <a:ext cx="10297800" cy="720000"/>
          </a:xfrm>
        </p:spPr>
        <p:txBody>
          <a:bodyPr>
            <a:normAutofit/>
          </a:bodyPr>
          <a:lstStyle/>
          <a:p>
            <a:r>
              <a:rPr lang="ru-RU" dirty="0" smtClean="0"/>
              <a:t>Глобальные облака – кто где</a:t>
            </a:r>
            <a:endParaRPr lang="ru-RU" dirty="0"/>
          </a:p>
        </p:txBody>
      </p:sp>
    </p:spTree>
    <p:extLst>
      <p:ext uri="{BB962C8B-B14F-4D97-AF65-F5344CB8AC3E}">
        <p14:creationId xmlns:p14="http://schemas.microsoft.com/office/powerpoint/2010/main" val="2174336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3.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1" ma:contentTypeDescription="Create a new document." ma:contentTypeScope="" ma:versionID="6f873300b833d51c2baa95a3e53eb954">
  <xsd:schema xmlns:xsd="http://www.w3.org/2001/XMLSchema" xmlns:xs="http://www.w3.org/2001/XMLSchema" xmlns:p="http://schemas.microsoft.com/office/2006/metadata/properties" xmlns:ns3="83163233-208f-487d-8d66-a814ca9ada95" targetNamespace="http://schemas.microsoft.com/office/2006/metadata/properties" ma:root="true" ma:fieldsID="778e1dc9adeab820d9d6d75e964f0f14" ns3:_="">
    <xsd:import namespace="83163233-208f-487d-8d66-a814ca9ada9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163233-208f-487d-8d66-a814ca9ada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1893CC-1F54-470E-96DA-4452E9646FCD}">
  <ds:schemaRefs>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83163233-208f-487d-8d66-a814ca9ada95"/>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34E7AA88-0BAC-4C18-B8FE-71244BF49AF6}">
  <ds:schemaRefs>
    <ds:schemaRef ds:uri="http://schemas.microsoft.com/sharepoint/v3/contenttype/forms"/>
  </ds:schemaRefs>
</ds:datastoreItem>
</file>

<file path=customXml/itemProps3.xml><?xml version="1.0" encoding="utf-8"?>
<ds:datastoreItem xmlns:ds="http://schemas.openxmlformats.org/officeDocument/2006/customXml" ds:itemID="{9CDE3BE8-91FE-44AC-808D-1347501DD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163233-208f-487d-8d66-a814ca9ada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2327</TotalTime>
  <Words>3123</Words>
  <Application>Microsoft Office PowerPoint</Application>
  <PresentationFormat>Widescreen</PresentationFormat>
  <Paragraphs>416</Paragraphs>
  <Slides>36</Slides>
  <Notes>21</Notes>
  <HiddenSlides>0</HiddenSlides>
  <MMClips>0</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1</vt:i4>
      </vt:variant>
      <vt:variant>
        <vt:lpstr>Slide Titles</vt:lpstr>
      </vt:variant>
      <vt:variant>
        <vt:i4>36</vt:i4>
      </vt:variant>
    </vt:vector>
  </HeadingPairs>
  <TitlesOfParts>
    <vt:vector size="52" baseType="lpstr">
      <vt:lpstr>Arial</vt:lpstr>
      <vt:lpstr>Calibri</vt:lpstr>
      <vt:lpstr>Consolas</vt:lpstr>
      <vt:lpstr>Segoe Light</vt:lpstr>
      <vt:lpstr>Segoe UI</vt:lpstr>
      <vt:lpstr>Segoe UI Light</vt:lpstr>
      <vt:lpstr>Segoe UI Semibold</vt:lpstr>
      <vt:lpstr>Segoe UI Symbol</vt:lpstr>
      <vt:lpstr>Wingdings</vt:lpstr>
      <vt:lpstr>Office Theme</vt:lpstr>
      <vt:lpstr>Server and Cloud 2013</vt:lpstr>
      <vt:lpstr>1_Azure Medium</vt:lpstr>
      <vt:lpstr>Azure Medium</vt:lpstr>
      <vt:lpstr>TEE14 Speaker PPT Template</vt:lpstr>
      <vt:lpstr>Тема Office</vt:lpstr>
      <vt:lpstr>think-cell Slide</vt:lpstr>
      <vt:lpstr>PowerPoint Presentation</vt:lpstr>
      <vt:lpstr>Облако Azure</vt:lpstr>
      <vt:lpstr>@abokov</vt:lpstr>
      <vt:lpstr>PowerPoint Presentation</vt:lpstr>
      <vt:lpstr>Традиционная IT инфраструктура</vt:lpstr>
      <vt:lpstr>IT инфраструктура в обалке</vt:lpstr>
      <vt:lpstr>PowerPoint Presentation</vt:lpstr>
      <vt:lpstr>Тенденции разработки приложений</vt:lpstr>
      <vt:lpstr>Глобальные облака – кто где</vt:lpstr>
      <vt:lpstr>На самом деле все как то вот так</vt:lpstr>
      <vt:lpstr>Microsoft Azure : 13 datacenter locations</vt:lpstr>
      <vt:lpstr>Global Azure Content Delivery Network</vt:lpstr>
      <vt:lpstr>PowerPoint Presentation</vt:lpstr>
      <vt:lpstr>PowerPoint Presentation</vt:lpstr>
      <vt:lpstr>PowerPoint Presentation</vt:lpstr>
      <vt:lpstr>PowerPoint Presentation</vt:lpstr>
      <vt:lpstr>PowerPoint Presentation</vt:lpstr>
      <vt:lpstr>Azure Websites Customers and Partners Folks doing interesting things on the platform</vt:lpstr>
      <vt:lpstr>Who uses Azure Websites?</vt:lpstr>
      <vt:lpstr>PowerPoint Presentation</vt:lpstr>
      <vt:lpstr>Jägermeister </vt:lpstr>
      <vt:lpstr>Azure Websites Features &amp; Capabilities</vt:lpstr>
      <vt:lpstr>Site Extensions</vt:lpstr>
      <vt:lpstr>I- Development and Deployment </vt:lpstr>
      <vt:lpstr>I- Development and Deployment</vt:lpstr>
      <vt:lpstr>I- Development and Deployment</vt:lpstr>
      <vt:lpstr>II- Debugging and Investigations </vt:lpstr>
      <vt:lpstr>III- Management and Administration</vt:lpstr>
      <vt:lpstr>Azure Websites Features &amp; Capabilities</vt:lpstr>
      <vt:lpstr>Traffic Manager –  how it works ?</vt:lpstr>
      <vt:lpstr>PowerPoint Presentation</vt:lpstr>
      <vt:lpstr>Use Azure as disaster  recovery for your site</vt:lpstr>
      <vt:lpstr>Подробнее о способах приобретения Microsoft Azure</vt:lpstr>
      <vt:lpstr>Бизнес поддержка для партнеров-разработчиков</vt:lpstr>
      <vt:lpstr>Бесплатные опции</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Alexey Bokov</cp:lastModifiedBy>
  <cp:revision>55</cp:revision>
  <dcterms:created xsi:type="dcterms:W3CDTF">2014-11-16T16:38:53Z</dcterms:created>
  <dcterms:modified xsi:type="dcterms:W3CDTF">2015-03-21T13:16:45Z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ies>
</file>